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304" r:id="rId3"/>
    <p:sldId id="330" r:id="rId4"/>
    <p:sldId id="327" r:id="rId5"/>
    <p:sldId id="328" r:id="rId6"/>
    <p:sldId id="325" r:id="rId7"/>
    <p:sldId id="312" r:id="rId8"/>
    <p:sldId id="324" r:id="rId9"/>
    <p:sldId id="329" r:id="rId10"/>
    <p:sldId id="323" r:id="rId11"/>
    <p:sldId id="331" r:id="rId12"/>
    <p:sldId id="322" r:id="rId13"/>
    <p:sldId id="332" r:id="rId14"/>
    <p:sldId id="333" r:id="rId15"/>
    <p:sldId id="337" r:id="rId16"/>
    <p:sldId id="321" r:id="rId17"/>
    <p:sldId id="335" r:id="rId18"/>
    <p:sldId id="336" r:id="rId19"/>
    <p:sldId id="334" r:id="rId20"/>
    <p:sldId id="320" r:id="rId21"/>
    <p:sldId id="338" r:id="rId22"/>
    <p:sldId id="339" r:id="rId23"/>
    <p:sldId id="340" r:id="rId24"/>
    <p:sldId id="341" r:id="rId25"/>
    <p:sldId id="342" r:id="rId26"/>
    <p:sldId id="319" r:id="rId27"/>
    <p:sldId id="343" r:id="rId28"/>
    <p:sldId id="344" r:id="rId29"/>
    <p:sldId id="345" r:id="rId30"/>
    <p:sldId id="348" r:id="rId31"/>
    <p:sldId id="347" r:id="rId32"/>
    <p:sldId id="346" r:id="rId33"/>
    <p:sldId id="349" r:id="rId34"/>
    <p:sldId id="350" r:id="rId35"/>
    <p:sldId id="317" r:id="rId36"/>
    <p:sldId id="316" r:id="rId37"/>
    <p:sldId id="351" r:id="rId38"/>
    <p:sldId id="355" r:id="rId39"/>
    <p:sldId id="357" r:id="rId40"/>
    <p:sldId id="356" r:id="rId41"/>
    <p:sldId id="354" r:id="rId42"/>
    <p:sldId id="353" r:id="rId43"/>
    <p:sldId id="360" r:id="rId44"/>
    <p:sldId id="358" r:id="rId45"/>
    <p:sldId id="359" r:id="rId46"/>
    <p:sldId id="361" r:id="rId47"/>
    <p:sldId id="352" r:id="rId48"/>
    <p:sldId id="362" r:id="rId49"/>
    <p:sldId id="306" r:id="rId50"/>
    <p:sldId id="313" r:id="rId51"/>
    <p:sldId id="365" r:id="rId52"/>
    <p:sldId id="364" r:id="rId53"/>
    <p:sldId id="366" r:id="rId54"/>
    <p:sldId id="363" r:id="rId55"/>
    <p:sldId id="367" r:id="rId56"/>
    <p:sldId id="307" r:id="rId57"/>
    <p:sldId id="314" r:id="rId58"/>
    <p:sldId id="369" r:id="rId59"/>
    <p:sldId id="368" r:id="rId60"/>
    <p:sldId id="370" r:id="rId61"/>
    <p:sldId id="308" r:id="rId62"/>
    <p:sldId id="315" r:id="rId63"/>
    <p:sldId id="371" r:id="rId64"/>
    <p:sldId id="372" r:id="rId6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44139-292C-4E51-AC24-CBD5789AB19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2ACA022-C3FF-4DB5-B1D6-0C25743780B4}">
      <dgm:prSet phldrT="[Text]" custT="1"/>
      <dgm:spPr/>
      <dgm:t>
        <a:bodyPr/>
        <a:lstStyle/>
        <a:p>
          <a:r>
            <a:rPr lang="de-DE" sz="2000" b="0" dirty="0"/>
            <a:t>Schule</a:t>
          </a:r>
        </a:p>
      </dgm:t>
    </dgm:pt>
    <dgm:pt modelId="{9DADFFC0-D709-418D-8775-C5DB42582E1D}" type="parTrans" cxnId="{73807E3E-5BDC-4D17-A35B-A6A9CDBE7C3D}">
      <dgm:prSet/>
      <dgm:spPr/>
      <dgm:t>
        <a:bodyPr/>
        <a:lstStyle/>
        <a:p>
          <a:endParaRPr lang="de-DE"/>
        </a:p>
      </dgm:t>
    </dgm:pt>
    <dgm:pt modelId="{4B0DA803-66DF-42BD-B059-72D986143EE0}" type="sibTrans" cxnId="{73807E3E-5BDC-4D17-A35B-A6A9CDBE7C3D}">
      <dgm:prSet/>
      <dgm:spPr/>
      <dgm:t>
        <a:bodyPr/>
        <a:lstStyle/>
        <a:p>
          <a:endParaRPr lang="de-DE"/>
        </a:p>
      </dgm:t>
    </dgm:pt>
    <dgm:pt modelId="{38EFB088-7A37-4724-A52F-34DFAF2EEF50}">
      <dgm:prSet phldrT="[Text]" custT="1"/>
      <dgm:spPr/>
      <dgm:t>
        <a:bodyPr/>
        <a:lstStyle/>
        <a:p>
          <a:r>
            <a:rPr lang="de-DE" sz="2000" dirty="0"/>
            <a:t>Homeschooling</a:t>
          </a:r>
        </a:p>
      </dgm:t>
    </dgm:pt>
    <dgm:pt modelId="{CCACCA6A-9718-4354-B12F-D025B6B31400}" type="parTrans" cxnId="{B7543ADE-240E-434C-9F17-E14567951924}">
      <dgm:prSet/>
      <dgm:spPr/>
      <dgm:t>
        <a:bodyPr/>
        <a:lstStyle/>
        <a:p>
          <a:endParaRPr lang="de-DE"/>
        </a:p>
      </dgm:t>
    </dgm:pt>
    <dgm:pt modelId="{29D806BD-C846-4582-AB1D-E9F27FD41AD8}" type="sibTrans" cxnId="{B7543ADE-240E-434C-9F17-E14567951924}">
      <dgm:prSet/>
      <dgm:spPr/>
      <dgm:t>
        <a:bodyPr/>
        <a:lstStyle/>
        <a:p>
          <a:endParaRPr lang="de-DE"/>
        </a:p>
      </dgm:t>
    </dgm:pt>
    <dgm:pt modelId="{F405C1F5-191F-47ED-9FC8-B21895E8FB6A}">
      <dgm:prSet phldrT="[Text]" custT="1"/>
      <dgm:spPr/>
      <dgm:t>
        <a:bodyPr/>
        <a:lstStyle/>
        <a:p>
          <a:r>
            <a:rPr lang="de-DE" sz="2000" b="0" dirty="0"/>
            <a:t>Jugendämter</a:t>
          </a:r>
        </a:p>
      </dgm:t>
    </dgm:pt>
    <dgm:pt modelId="{A2C66191-7D5B-4D9A-AA04-2AC6E29C987E}" type="parTrans" cxnId="{CD903981-977F-4BD0-9F99-2317D4BB15DB}">
      <dgm:prSet/>
      <dgm:spPr/>
      <dgm:t>
        <a:bodyPr/>
        <a:lstStyle/>
        <a:p>
          <a:endParaRPr lang="de-DE"/>
        </a:p>
      </dgm:t>
    </dgm:pt>
    <dgm:pt modelId="{DF8C2073-3C82-4A58-8581-40B36E9D46DE}" type="sibTrans" cxnId="{CD903981-977F-4BD0-9F99-2317D4BB15DB}">
      <dgm:prSet/>
      <dgm:spPr/>
      <dgm:t>
        <a:bodyPr/>
        <a:lstStyle/>
        <a:p>
          <a:endParaRPr lang="de-DE"/>
        </a:p>
      </dgm:t>
    </dgm:pt>
    <dgm:pt modelId="{50B9BFE6-80E2-4888-AB17-99B51DA4F429}">
      <dgm:prSet phldrT="[Text]" custT="1"/>
      <dgm:spPr/>
      <dgm:t>
        <a:bodyPr/>
        <a:lstStyle/>
        <a:p>
          <a:r>
            <a:rPr lang="de-DE" sz="2000" dirty="0"/>
            <a:t>Zusammenarbeit</a:t>
          </a:r>
        </a:p>
      </dgm:t>
    </dgm:pt>
    <dgm:pt modelId="{EEE70583-3DF2-487D-96FD-E45B5C301E8F}" type="parTrans" cxnId="{CD0BCB23-7823-492E-9DAB-A70478BE3DC9}">
      <dgm:prSet/>
      <dgm:spPr/>
      <dgm:t>
        <a:bodyPr/>
        <a:lstStyle/>
        <a:p>
          <a:endParaRPr lang="de-DE"/>
        </a:p>
      </dgm:t>
    </dgm:pt>
    <dgm:pt modelId="{E13167A9-6D21-4828-810F-B3B2D10F3E2D}" type="sibTrans" cxnId="{CD0BCB23-7823-492E-9DAB-A70478BE3DC9}">
      <dgm:prSet/>
      <dgm:spPr/>
      <dgm:t>
        <a:bodyPr/>
        <a:lstStyle/>
        <a:p>
          <a:endParaRPr lang="de-DE"/>
        </a:p>
      </dgm:t>
    </dgm:pt>
    <dgm:pt modelId="{30A91605-2E57-4ABE-8344-62443707D0E5}">
      <dgm:prSet phldrT="[Text]" custT="1"/>
      <dgm:spPr/>
      <dgm:t>
        <a:bodyPr/>
        <a:lstStyle/>
        <a:p>
          <a:r>
            <a:rPr lang="de-DE" sz="2000" b="0" dirty="0"/>
            <a:t>Peers</a:t>
          </a:r>
        </a:p>
      </dgm:t>
    </dgm:pt>
    <dgm:pt modelId="{85098A1F-60E2-4D4D-BE77-45D136AAA755}" type="parTrans" cxnId="{B7472AE8-B8E7-456C-A1FA-13CFB6D6D248}">
      <dgm:prSet/>
      <dgm:spPr/>
      <dgm:t>
        <a:bodyPr/>
        <a:lstStyle/>
        <a:p>
          <a:endParaRPr lang="de-DE"/>
        </a:p>
      </dgm:t>
    </dgm:pt>
    <dgm:pt modelId="{34211D44-F546-4F50-82E3-7BE1F250663E}" type="sibTrans" cxnId="{B7472AE8-B8E7-456C-A1FA-13CFB6D6D248}">
      <dgm:prSet/>
      <dgm:spPr/>
      <dgm:t>
        <a:bodyPr/>
        <a:lstStyle/>
        <a:p>
          <a:endParaRPr lang="de-DE"/>
        </a:p>
      </dgm:t>
    </dgm:pt>
    <dgm:pt modelId="{2B5FFCC4-93C0-4DF6-A8B9-B682BA820908}">
      <dgm:prSet phldrT="[Text]" custT="1"/>
      <dgm:spPr/>
      <dgm:t>
        <a:bodyPr/>
        <a:lstStyle/>
        <a:p>
          <a:r>
            <a:rPr lang="de-DE" sz="2000" dirty="0"/>
            <a:t>Entwicklung des Kontaktes</a:t>
          </a:r>
        </a:p>
      </dgm:t>
    </dgm:pt>
    <dgm:pt modelId="{47E93CE8-8D45-42F1-8645-0954CCD8EB89}" type="parTrans" cxnId="{E6779691-0CC1-4A8F-B082-AD0D6CE84F4E}">
      <dgm:prSet/>
      <dgm:spPr/>
      <dgm:t>
        <a:bodyPr/>
        <a:lstStyle/>
        <a:p>
          <a:endParaRPr lang="de-DE"/>
        </a:p>
      </dgm:t>
    </dgm:pt>
    <dgm:pt modelId="{03A8A73B-FCBB-4B55-9D03-200E58F3A7FC}" type="sibTrans" cxnId="{E6779691-0CC1-4A8F-B082-AD0D6CE84F4E}">
      <dgm:prSet/>
      <dgm:spPr/>
      <dgm:t>
        <a:bodyPr/>
        <a:lstStyle/>
        <a:p>
          <a:endParaRPr lang="de-DE"/>
        </a:p>
      </dgm:t>
    </dgm:pt>
    <dgm:pt modelId="{FFE2ED00-0CD0-4A8F-B3E4-88FEDFB4AAFF}">
      <dgm:prSet phldrT="[Text]" custT="1"/>
      <dgm:spPr/>
      <dgm:t>
        <a:bodyPr/>
        <a:lstStyle/>
        <a:p>
          <a:r>
            <a:rPr lang="de-DE" sz="2000" b="0" dirty="0"/>
            <a:t>Herkunftsfamilie</a:t>
          </a:r>
        </a:p>
      </dgm:t>
    </dgm:pt>
    <dgm:pt modelId="{9A3E8A5B-FCF8-464C-A97C-3DE4CA58E9C3}" type="parTrans" cxnId="{AB1B77E0-F0C1-4274-B21A-BA1218B42298}">
      <dgm:prSet/>
      <dgm:spPr/>
      <dgm:t>
        <a:bodyPr/>
        <a:lstStyle/>
        <a:p>
          <a:endParaRPr lang="de-DE"/>
        </a:p>
      </dgm:t>
    </dgm:pt>
    <dgm:pt modelId="{10259C87-4710-4E7A-892E-E65517C9ED06}" type="sibTrans" cxnId="{AB1B77E0-F0C1-4274-B21A-BA1218B42298}">
      <dgm:prSet/>
      <dgm:spPr/>
      <dgm:t>
        <a:bodyPr/>
        <a:lstStyle/>
        <a:p>
          <a:endParaRPr lang="de-DE"/>
        </a:p>
      </dgm:t>
    </dgm:pt>
    <dgm:pt modelId="{70C157BD-E684-4EB2-9930-5E2C87BCAA4E}">
      <dgm:prSet phldrT="[Text]" custT="1"/>
      <dgm:spPr/>
      <dgm:t>
        <a:bodyPr/>
        <a:lstStyle/>
        <a:p>
          <a:r>
            <a:rPr lang="de-DE" sz="2000" dirty="0"/>
            <a:t>Entwicklung des Kontaktes</a:t>
          </a:r>
        </a:p>
      </dgm:t>
    </dgm:pt>
    <dgm:pt modelId="{09EF9248-179C-458B-A622-A5F121B4E76C}" type="parTrans" cxnId="{F458FA3A-F9F1-483D-8255-6942E8319939}">
      <dgm:prSet/>
      <dgm:spPr/>
      <dgm:t>
        <a:bodyPr/>
        <a:lstStyle/>
        <a:p>
          <a:endParaRPr lang="de-DE"/>
        </a:p>
      </dgm:t>
    </dgm:pt>
    <dgm:pt modelId="{6DCEA6AF-0B51-4D8B-947F-CA629A28060D}" type="sibTrans" cxnId="{F458FA3A-F9F1-483D-8255-6942E8319939}">
      <dgm:prSet/>
      <dgm:spPr/>
      <dgm:t>
        <a:bodyPr/>
        <a:lstStyle/>
        <a:p>
          <a:endParaRPr lang="de-DE"/>
        </a:p>
      </dgm:t>
    </dgm:pt>
    <dgm:pt modelId="{0C406481-B895-41C7-82CD-748CE5DFEBE0}">
      <dgm:prSet phldrT="[Text]" custT="1"/>
      <dgm:spPr/>
      <dgm:t>
        <a:bodyPr/>
        <a:lstStyle/>
        <a:p>
          <a:r>
            <a:rPr lang="de-DE" sz="2000" dirty="0"/>
            <a:t>Digitalisierung</a:t>
          </a:r>
        </a:p>
      </dgm:t>
    </dgm:pt>
    <dgm:pt modelId="{FCBA00B6-74B7-40EA-BD07-14C91D1AA8D4}" type="parTrans" cxnId="{28702013-22FD-4348-B3E1-B33C58226951}">
      <dgm:prSet/>
      <dgm:spPr/>
      <dgm:t>
        <a:bodyPr/>
        <a:lstStyle/>
        <a:p>
          <a:endParaRPr lang="de-DE"/>
        </a:p>
      </dgm:t>
    </dgm:pt>
    <dgm:pt modelId="{A03AA118-56A3-40C5-A462-8F7057790415}" type="sibTrans" cxnId="{28702013-22FD-4348-B3E1-B33C58226951}">
      <dgm:prSet/>
      <dgm:spPr/>
      <dgm:t>
        <a:bodyPr/>
        <a:lstStyle/>
        <a:p>
          <a:endParaRPr lang="de-DE"/>
        </a:p>
      </dgm:t>
    </dgm:pt>
    <dgm:pt modelId="{184F69E9-D8B8-4C4E-9A59-09715AD20D8E}">
      <dgm:prSet phldrT="[Text]" custT="1"/>
      <dgm:spPr/>
      <dgm:t>
        <a:bodyPr/>
        <a:lstStyle/>
        <a:p>
          <a:r>
            <a:rPr lang="de-DE" sz="2000" dirty="0"/>
            <a:t>Wünsche</a:t>
          </a:r>
        </a:p>
      </dgm:t>
    </dgm:pt>
    <dgm:pt modelId="{6C517840-7542-449E-AF2B-C9C2884C1C61}" type="parTrans" cxnId="{8C95AEF8-42C9-487B-AA12-68C0428B9814}">
      <dgm:prSet/>
      <dgm:spPr/>
      <dgm:t>
        <a:bodyPr/>
        <a:lstStyle/>
        <a:p>
          <a:endParaRPr lang="de-DE"/>
        </a:p>
      </dgm:t>
    </dgm:pt>
    <dgm:pt modelId="{2F5C4B52-DC53-432F-A12D-B661C5B89A15}" type="sibTrans" cxnId="{8C95AEF8-42C9-487B-AA12-68C0428B9814}">
      <dgm:prSet/>
      <dgm:spPr/>
      <dgm:t>
        <a:bodyPr/>
        <a:lstStyle/>
        <a:p>
          <a:endParaRPr lang="de-DE"/>
        </a:p>
      </dgm:t>
    </dgm:pt>
    <dgm:pt modelId="{C3253F5B-AFAA-4111-A4D2-4BBBD46C6F98}" type="pres">
      <dgm:prSet presAssocID="{BB444139-292C-4E51-AC24-CBD5789AB19A}" presName="linear" presStyleCnt="0">
        <dgm:presLayoutVars>
          <dgm:animLvl val="lvl"/>
          <dgm:resizeHandles val="exact"/>
        </dgm:presLayoutVars>
      </dgm:prSet>
      <dgm:spPr/>
    </dgm:pt>
    <dgm:pt modelId="{C355BE54-F3C5-42E5-A559-F9637F281403}" type="pres">
      <dgm:prSet presAssocID="{B2ACA022-C3FF-4DB5-B1D6-0C25743780B4}" presName="parentText" presStyleLbl="node1" presStyleIdx="0" presStyleCnt="4" custScaleY="68181">
        <dgm:presLayoutVars>
          <dgm:chMax val="0"/>
          <dgm:bulletEnabled val="1"/>
        </dgm:presLayoutVars>
      </dgm:prSet>
      <dgm:spPr/>
    </dgm:pt>
    <dgm:pt modelId="{B382159A-F02D-4462-8076-B0A428BDC8F7}" type="pres">
      <dgm:prSet presAssocID="{B2ACA022-C3FF-4DB5-B1D6-0C25743780B4}" presName="childText" presStyleLbl="revTx" presStyleIdx="0" presStyleCnt="4">
        <dgm:presLayoutVars>
          <dgm:bulletEnabled val="1"/>
        </dgm:presLayoutVars>
      </dgm:prSet>
      <dgm:spPr/>
    </dgm:pt>
    <dgm:pt modelId="{D69F2DEF-DD22-4236-96DE-025548587041}" type="pres">
      <dgm:prSet presAssocID="{F405C1F5-191F-47ED-9FC8-B21895E8FB6A}" presName="parentText" presStyleLbl="node1" presStyleIdx="1" presStyleCnt="4" custScaleY="68181">
        <dgm:presLayoutVars>
          <dgm:chMax val="0"/>
          <dgm:bulletEnabled val="1"/>
        </dgm:presLayoutVars>
      </dgm:prSet>
      <dgm:spPr/>
    </dgm:pt>
    <dgm:pt modelId="{6ACD6D8C-C366-4B69-9CE1-4A8B6E49E71A}" type="pres">
      <dgm:prSet presAssocID="{F405C1F5-191F-47ED-9FC8-B21895E8FB6A}" presName="childText" presStyleLbl="revTx" presStyleIdx="1" presStyleCnt="4">
        <dgm:presLayoutVars>
          <dgm:bulletEnabled val="1"/>
        </dgm:presLayoutVars>
      </dgm:prSet>
      <dgm:spPr/>
    </dgm:pt>
    <dgm:pt modelId="{91B4854D-1700-4B9C-B2C1-5A97590144E2}" type="pres">
      <dgm:prSet presAssocID="{30A91605-2E57-4ABE-8344-62443707D0E5}" presName="parentText" presStyleLbl="node1" presStyleIdx="2" presStyleCnt="4" custScaleY="68181">
        <dgm:presLayoutVars>
          <dgm:chMax val="0"/>
          <dgm:bulletEnabled val="1"/>
        </dgm:presLayoutVars>
      </dgm:prSet>
      <dgm:spPr/>
    </dgm:pt>
    <dgm:pt modelId="{A946F3FB-BD45-4204-A53D-B336413240D6}" type="pres">
      <dgm:prSet presAssocID="{30A91605-2E57-4ABE-8344-62443707D0E5}" presName="childText" presStyleLbl="revTx" presStyleIdx="2" presStyleCnt="4">
        <dgm:presLayoutVars>
          <dgm:bulletEnabled val="1"/>
        </dgm:presLayoutVars>
      </dgm:prSet>
      <dgm:spPr/>
    </dgm:pt>
    <dgm:pt modelId="{F524AD5D-65AF-4822-858B-DDA6CD24DB6B}" type="pres">
      <dgm:prSet presAssocID="{FFE2ED00-0CD0-4A8F-B3E4-88FEDFB4AAFF}" presName="parentText" presStyleLbl="node1" presStyleIdx="3" presStyleCnt="4" custScaleY="68181">
        <dgm:presLayoutVars>
          <dgm:chMax val="0"/>
          <dgm:bulletEnabled val="1"/>
        </dgm:presLayoutVars>
      </dgm:prSet>
      <dgm:spPr/>
    </dgm:pt>
    <dgm:pt modelId="{BB7140E3-150A-4A0C-AE17-E26E3B665DBF}" type="pres">
      <dgm:prSet presAssocID="{FFE2ED00-0CD0-4A8F-B3E4-88FEDFB4AAF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86EDD07-7117-4200-80D4-F1BC25E0E1D6}" type="presOf" srcId="{70C157BD-E684-4EB2-9930-5E2C87BCAA4E}" destId="{BB7140E3-150A-4A0C-AE17-E26E3B665DBF}" srcOrd="0" destOrd="0" presId="urn:microsoft.com/office/officeart/2005/8/layout/vList2"/>
    <dgm:cxn modelId="{D7E8590D-D491-45CF-A883-1B33E9E0CCB8}" type="presOf" srcId="{38EFB088-7A37-4724-A52F-34DFAF2EEF50}" destId="{B382159A-F02D-4462-8076-B0A428BDC8F7}" srcOrd="0" destOrd="0" presId="urn:microsoft.com/office/officeart/2005/8/layout/vList2"/>
    <dgm:cxn modelId="{28702013-22FD-4348-B3E1-B33C58226951}" srcId="{B2ACA022-C3FF-4DB5-B1D6-0C25743780B4}" destId="{0C406481-B895-41C7-82CD-748CE5DFEBE0}" srcOrd="1" destOrd="0" parTransId="{FCBA00B6-74B7-40EA-BD07-14C91D1AA8D4}" sibTransId="{A03AA118-56A3-40C5-A462-8F7057790415}"/>
    <dgm:cxn modelId="{CD0BCB23-7823-492E-9DAB-A70478BE3DC9}" srcId="{F405C1F5-191F-47ED-9FC8-B21895E8FB6A}" destId="{50B9BFE6-80E2-4888-AB17-99B51DA4F429}" srcOrd="0" destOrd="0" parTransId="{EEE70583-3DF2-487D-96FD-E45B5C301E8F}" sibTransId="{E13167A9-6D21-4828-810F-B3B2D10F3E2D}"/>
    <dgm:cxn modelId="{50014226-774D-4CDE-95F5-EB61678A13AC}" type="presOf" srcId="{F405C1F5-191F-47ED-9FC8-B21895E8FB6A}" destId="{D69F2DEF-DD22-4236-96DE-025548587041}" srcOrd="0" destOrd="0" presId="urn:microsoft.com/office/officeart/2005/8/layout/vList2"/>
    <dgm:cxn modelId="{5F14C33A-3B6E-45DA-B433-0B91AEB926AB}" type="presOf" srcId="{184F69E9-D8B8-4C4E-9A59-09715AD20D8E}" destId="{6ACD6D8C-C366-4B69-9CE1-4A8B6E49E71A}" srcOrd="0" destOrd="1" presId="urn:microsoft.com/office/officeart/2005/8/layout/vList2"/>
    <dgm:cxn modelId="{F458FA3A-F9F1-483D-8255-6942E8319939}" srcId="{FFE2ED00-0CD0-4A8F-B3E4-88FEDFB4AAFF}" destId="{70C157BD-E684-4EB2-9930-5E2C87BCAA4E}" srcOrd="0" destOrd="0" parTransId="{09EF9248-179C-458B-A622-A5F121B4E76C}" sibTransId="{6DCEA6AF-0B51-4D8B-947F-CA629A28060D}"/>
    <dgm:cxn modelId="{73807E3E-5BDC-4D17-A35B-A6A9CDBE7C3D}" srcId="{BB444139-292C-4E51-AC24-CBD5789AB19A}" destId="{B2ACA022-C3FF-4DB5-B1D6-0C25743780B4}" srcOrd="0" destOrd="0" parTransId="{9DADFFC0-D709-418D-8775-C5DB42582E1D}" sibTransId="{4B0DA803-66DF-42BD-B059-72D986143EE0}"/>
    <dgm:cxn modelId="{B9135242-4432-44F7-AA5D-2DF2B7C5C42B}" type="presOf" srcId="{FFE2ED00-0CD0-4A8F-B3E4-88FEDFB4AAFF}" destId="{F524AD5D-65AF-4822-858B-DDA6CD24DB6B}" srcOrd="0" destOrd="0" presId="urn:microsoft.com/office/officeart/2005/8/layout/vList2"/>
    <dgm:cxn modelId="{96E62E55-668F-4F4F-9FF0-DC24059D9B83}" type="presOf" srcId="{B2ACA022-C3FF-4DB5-B1D6-0C25743780B4}" destId="{C355BE54-F3C5-42E5-A559-F9637F281403}" srcOrd="0" destOrd="0" presId="urn:microsoft.com/office/officeart/2005/8/layout/vList2"/>
    <dgm:cxn modelId="{783AF978-16C2-4887-B41E-3DE0320154F4}" type="presOf" srcId="{0C406481-B895-41C7-82CD-748CE5DFEBE0}" destId="{B382159A-F02D-4462-8076-B0A428BDC8F7}" srcOrd="0" destOrd="1" presId="urn:microsoft.com/office/officeart/2005/8/layout/vList2"/>
    <dgm:cxn modelId="{CD903981-977F-4BD0-9F99-2317D4BB15DB}" srcId="{BB444139-292C-4E51-AC24-CBD5789AB19A}" destId="{F405C1F5-191F-47ED-9FC8-B21895E8FB6A}" srcOrd="1" destOrd="0" parTransId="{A2C66191-7D5B-4D9A-AA04-2AC6E29C987E}" sibTransId="{DF8C2073-3C82-4A58-8581-40B36E9D46DE}"/>
    <dgm:cxn modelId="{E6779691-0CC1-4A8F-B082-AD0D6CE84F4E}" srcId="{30A91605-2E57-4ABE-8344-62443707D0E5}" destId="{2B5FFCC4-93C0-4DF6-A8B9-B682BA820908}" srcOrd="0" destOrd="0" parTransId="{47E93CE8-8D45-42F1-8645-0954CCD8EB89}" sibTransId="{03A8A73B-FCBB-4B55-9D03-200E58F3A7FC}"/>
    <dgm:cxn modelId="{50F7C49D-EEC3-48DB-9F79-D1B3DA290864}" type="presOf" srcId="{2B5FFCC4-93C0-4DF6-A8B9-B682BA820908}" destId="{A946F3FB-BD45-4204-A53D-B336413240D6}" srcOrd="0" destOrd="0" presId="urn:microsoft.com/office/officeart/2005/8/layout/vList2"/>
    <dgm:cxn modelId="{346C96CE-9CE0-4693-9D40-6D6166153B21}" type="presOf" srcId="{BB444139-292C-4E51-AC24-CBD5789AB19A}" destId="{C3253F5B-AFAA-4111-A4D2-4BBBD46C6F98}" srcOrd="0" destOrd="0" presId="urn:microsoft.com/office/officeart/2005/8/layout/vList2"/>
    <dgm:cxn modelId="{159DB1D5-8F4B-4974-9F80-91C634A6E76C}" type="presOf" srcId="{30A91605-2E57-4ABE-8344-62443707D0E5}" destId="{91B4854D-1700-4B9C-B2C1-5A97590144E2}" srcOrd="0" destOrd="0" presId="urn:microsoft.com/office/officeart/2005/8/layout/vList2"/>
    <dgm:cxn modelId="{7F75ECD5-D9D9-4029-A42F-3F12BFA4F04E}" type="presOf" srcId="{50B9BFE6-80E2-4888-AB17-99B51DA4F429}" destId="{6ACD6D8C-C366-4B69-9CE1-4A8B6E49E71A}" srcOrd="0" destOrd="0" presId="urn:microsoft.com/office/officeart/2005/8/layout/vList2"/>
    <dgm:cxn modelId="{B7543ADE-240E-434C-9F17-E14567951924}" srcId="{B2ACA022-C3FF-4DB5-B1D6-0C25743780B4}" destId="{38EFB088-7A37-4724-A52F-34DFAF2EEF50}" srcOrd="0" destOrd="0" parTransId="{CCACCA6A-9718-4354-B12F-D025B6B31400}" sibTransId="{29D806BD-C846-4582-AB1D-E9F27FD41AD8}"/>
    <dgm:cxn modelId="{AB1B77E0-F0C1-4274-B21A-BA1218B42298}" srcId="{BB444139-292C-4E51-AC24-CBD5789AB19A}" destId="{FFE2ED00-0CD0-4A8F-B3E4-88FEDFB4AAFF}" srcOrd="3" destOrd="0" parTransId="{9A3E8A5B-FCF8-464C-A97C-3DE4CA58E9C3}" sibTransId="{10259C87-4710-4E7A-892E-E65517C9ED06}"/>
    <dgm:cxn modelId="{B7472AE8-B8E7-456C-A1FA-13CFB6D6D248}" srcId="{BB444139-292C-4E51-AC24-CBD5789AB19A}" destId="{30A91605-2E57-4ABE-8344-62443707D0E5}" srcOrd="2" destOrd="0" parTransId="{85098A1F-60E2-4D4D-BE77-45D136AAA755}" sibTransId="{34211D44-F546-4F50-82E3-7BE1F250663E}"/>
    <dgm:cxn modelId="{8C95AEF8-42C9-487B-AA12-68C0428B9814}" srcId="{F405C1F5-191F-47ED-9FC8-B21895E8FB6A}" destId="{184F69E9-D8B8-4C4E-9A59-09715AD20D8E}" srcOrd="1" destOrd="0" parTransId="{6C517840-7542-449E-AF2B-C9C2884C1C61}" sibTransId="{2F5C4B52-DC53-432F-A12D-B661C5B89A15}"/>
    <dgm:cxn modelId="{C475222D-9F74-4C3D-8FA5-C6ABBCA2229C}" type="presParOf" srcId="{C3253F5B-AFAA-4111-A4D2-4BBBD46C6F98}" destId="{C355BE54-F3C5-42E5-A559-F9637F281403}" srcOrd="0" destOrd="0" presId="urn:microsoft.com/office/officeart/2005/8/layout/vList2"/>
    <dgm:cxn modelId="{09175463-ADF5-4668-AE17-B1AC8BC7F497}" type="presParOf" srcId="{C3253F5B-AFAA-4111-A4D2-4BBBD46C6F98}" destId="{B382159A-F02D-4462-8076-B0A428BDC8F7}" srcOrd="1" destOrd="0" presId="urn:microsoft.com/office/officeart/2005/8/layout/vList2"/>
    <dgm:cxn modelId="{F1A0BDB7-7222-4DFE-8B55-4701FA0DB85B}" type="presParOf" srcId="{C3253F5B-AFAA-4111-A4D2-4BBBD46C6F98}" destId="{D69F2DEF-DD22-4236-96DE-025548587041}" srcOrd="2" destOrd="0" presId="urn:microsoft.com/office/officeart/2005/8/layout/vList2"/>
    <dgm:cxn modelId="{6A07DEC1-5CAA-4A49-899A-0692C2973079}" type="presParOf" srcId="{C3253F5B-AFAA-4111-A4D2-4BBBD46C6F98}" destId="{6ACD6D8C-C366-4B69-9CE1-4A8B6E49E71A}" srcOrd="3" destOrd="0" presId="urn:microsoft.com/office/officeart/2005/8/layout/vList2"/>
    <dgm:cxn modelId="{F24F4EA5-FE6A-4032-B00B-B440707CA761}" type="presParOf" srcId="{C3253F5B-AFAA-4111-A4D2-4BBBD46C6F98}" destId="{91B4854D-1700-4B9C-B2C1-5A97590144E2}" srcOrd="4" destOrd="0" presId="urn:microsoft.com/office/officeart/2005/8/layout/vList2"/>
    <dgm:cxn modelId="{F90DA522-D875-4ECA-A6C2-11D34E2F4BBF}" type="presParOf" srcId="{C3253F5B-AFAA-4111-A4D2-4BBBD46C6F98}" destId="{A946F3FB-BD45-4204-A53D-B336413240D6}" srcOrd="5" destOrd="0" presId="urn:microsoft.com/office/officeart/2005/8/layout/vList2"/>
    <dgm:cxn modelId="{EDBE2FB4-D768-4C09-8785-A0D32C1423AE}" type="presParOf" srcId="{C3253F5B-AFAA-4111-A4D2-4BBBD46C6F98}" destId="{F524AD5D-65AF-4822-858B-DDA6CD24DB6B}" srcOrd="6" destOrd="0" presId="urn:microsoft.com/office/officeart/2005/8/layout/vList2"/>
    <dgm:cxn modelId="{39F47BE5-0151-46E6-8C60-C21B63F1746C}" type="presParOf" srcId="{C3253F5B-AFAA-4111-A4D2-4BBBD46C6F98}" destId="{BB7140E3-150A-4A0C-AE17-E26E3B665DB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/>
      <dgm:t>
        <a:bodyPr/>
        <a:lstStyle/>
        <a:p>
          <a:r>
            <a:rPr lang="de-DE" dirty="0"/>
            <a:t>Jugendämter</a:t>
          </a:r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/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/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/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/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/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/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/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/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6FD912-4BE0-43FE-9486-DA6A7F4BB85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F1483802-0951-4E1C-BAB3-863ABE270AE3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E9E14463-8D9C-4179-9309-52B65D1B4673}" type="parTrans" cxnId="{B2DEB228-8354-46F6-A3A7-D034F01A528C}">
      <dgm:prSet/>
      <dgm:spPr/>
      <dgm:t>
        <a:bodyPr/>
        <a:lstStyle/>
        <a:p>
          <a:endParaRPr lang="de-DE"/>
        </a:p>
      </dgm:t>
    </dgm:pt>
    <dgm:pt modelId="{951265EF-2A24-4703-A27B-1B3FF5745EF4}" type="sibTrans" cxnId="{B2DEB228-8354-46F6-A3A7-D034F01A528C}">
      <dgm:prSet/>
      <dgm:spPr/>
      <dgm:t>
        <a:bodyPr/>
        <a:lstStyle/>
        <a:p>
          <a:endParaRPr lang="de-DE"/>
        </a:p>
      </dgm:t>
    </dgm:pt>
    <dgm:pt modelId="{D5D7F770-FB89-45A7-8FCB-25F4284D53E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Jugendämter</a:t>
          </a:r>
        </a:p>
      </dgm:t>
    </dgm:pt>
    <dgm:pt modelId="{9DC308BA-4B95-4669-82D9-D0D0162EAED8}" type="parTrans" cxnId="{972E2ED3-4AC4-4ECC-9581-CD10BFE8DA48}">
      <dgm:prSet/>
      <dgm:spPr/>
      <dgm:t>
        <a:bodyPr/>
        <a:lstStyle/>
        <a:p>
          <a:endParaRPr lang="de-DE"/>
        </a:p>
      </dgm:t>
    </dgm:pt>
    <dgm:pt modelId="{EF1F694C-AC95-479F-A9CC-E5686460FFED}" type="sibTrans" cxnId="{972E2ED3-4AC4-4ECC-9581-CD10BFE8DA48}">
      <dgm:prSet/>
      <dgm:spPr/>
      <dgm:t>
        <a:bodyPr/>
        <a:lstStyle/>
        <a:p>
          <a:endParaRPr lang="de-DE"/>
        </a:p>
      </dgm:t>
    </dgm:pt>
    <dgm:pt modelId="{79C8C466-89BB-4A8A-834C-A973B63CEE2D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Peers</a:t>
          </a:r>
        </a:p>
      </dgm:t>
    </dgm:pt>
    <dgm:pt modelId="{C3948F55-61B7-4543-AAD0-58768573598F}" type="parTrans" cxnId="{D3DDCAF6-16DC-46A5-9C9A-6581A6FEE622}">
      <dgm:prSet/>
      <dgm:spPr/>
      <dgm:t>
        <a:bodyPr/>
        <a:lstStyle/>
        <a:p>
          <a:endParaRPr lang="de-DE"/>
        </a:p>
      </dgm:t>
    </dgm:pt>
    <dgm:pt modelId="{6F842E34-FEFC-479B-9E55-7A51C44A1F70}" type="sibTrans" cxnId="{D3DDCAF6-16DC-46A5-9C9A-6581A6FEE622}">
      <dgm:prSet/>
      <dgm:spPr/>
      <dgm:t>
        <a:bodyPr/>
        <a:lstStyle/>
        <a:p>
          <a:endParaRPr lang="de-DE"/>
        </a:p>
      </dgm:t>
    </dgm:pt>
    <dgm:pt modelId="{E0D5FAA8-9CD8-4201-85A7-6763A463EC8E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de-DE" dirty="0"/>
            <a:t>Herkunftsfamilie</a:t>
          </a:r>
        </a:p>
      </dgm:t>
    </dgm:pt>
    <dgm:pt modelId="{D44F86FF-8E03-44E8-999E-30F0B6F753C7}" type="parTrans" cxnId="{3EBF5895-E80B-43EF-95C9-6B11E7BA0405}">
      <dgm:prSet/>
      <dgm:spPr/>
      <dgm:t>
        <a:bodyPr/>
        <a:lstStyle/>
        <a:p>
          <a:endParaRPr lang="de-DE"/>
        </a:p>
      </dgm:t>
    </dgm:pt>
    <dgm:pt modelId="{B78B99E8-76F3-4177-968C-A7C1FFE3ED03}" type="sibTrans" cxnId="{3EBF5895-E80B-43EF-95C9-6B11E7BA0405}">
      <dgm:prSet/>
      <dgm:spPr/>
      <dgm:t>
        <a:bodyPr/>
        <a:lstStyle/>
        <a:p>
          <a:endParaRPr lang="de-DE"/>
        </a:p>
      </dgm:t>
    </dgm:pt>
    <dgm:pt modelId="{A195380F-5C22-446E-9095-28C53C7BFA5D}" type="pres">
      <dgm:prSet presAssocID="{D26FD912-4BE0-43FE-9486-DA6A7F4BB85D}" presName="Name0" presStyleCnt="0">
        <dgm:presLayoutVars>
          <dgm:dir/>
          <dgm:animLvl val="lvl"/>
          <dgm:resizeHandles val="exact"/>
        </dgm:presLayoutVars>
      </dgm:prSet>
      <dgm:spPr/>
    </dgm:pt>
    <dgm:pt modelId="{860F4FEC-7DBA-4D16-AB08-30F6372950EF}" type="pres">
      <dgm:prSet presAssocID="{F1483802-0951-4E1C-BAB3-863ABE270AE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585F6EF-0B1D-4159-A2D0-505967DEB884}" type="pres">
      <dgm:prSet presAssocID="{951265EF-2A24-4703-A27B-1B3FF5745EF4}" presName="parTxOnlySpace" presStyleCnt="0"/>
      <dgm:spPr/>
    </dgm:pt>
    <dgm:pt modelId="{D502AB0C-5432-4D94-818A-C92FD0456FCB}" type="pres">
      <dgm:prSet presAssocID="{D5D7F770-FB89-45A7-8FCB-25F4284D53E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AD021D2-264C-462C-B2C6-098F7C9F8823}" type="pres">
      <dgm:prSet presAssocID="{EF1F694C-AC95-479F-A9CC-E5686460FFED}" presName="parTxOnlySpace" presStyleCnt="0"/>
      <dgm:spPr/>
    </dgm:pt>
    <dgm:pt modelId="{27044748-9AD6-4D1F-AF19-9B7C8D435719}" type="pres">
      <dgm:prSet presAssocID="{79C8C466-89BB-4A8A-834C-A973B63CEE2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0D121B-B9A2-420D-A03B-01E04F8C9C77}" type="pres">
      <dgm:prSet presAssocID="{6F842E34-FEFC-479B-9E55-7A51C44A1F70}" presName="parTxOnlySpace" presStyleCnt="0"/>
      <dgm:spPr/>
    </dgm:pt>
    <dgm:pt modelId="{197DDBC0-60E6-45D9-A6A4-4A75076685CE}" type="pres">
      <dgm:prSet presAssocID="{E0D5FAA8-9CD8-4201-85A7-6763A463EC8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8CC2017-B72B-4EDD-B524-A0AB33384D40}" type="presOf" srcId="{D5D7F770-FB89-45A7-8FCB-25F4284D53EA}" destId="{D502AB0C-5432-4D94-818A-C92FD0456FCB}" srcOrd="0" destOrd="0" presId="urn:microsoft.com/office/officeart/2005/8/layout/chevron1"/>
    <dgm:cxn modelId="{B2DEB228-8354-46F6-A3A7-D034F01A528C}" srcId="{D26FD912-4BE0-43FE-9486-DA6A7F4BB85D}" destId="{F1483802-0951-4E1C-BAB3-863ABE270AE3}" srcOrd="0" destOrd="0" parTransId="{E9E14463-8D9C-4179-9309-52B65D1B4673}" sibTransId="{951265EF-2A24-4703-A27B-1B3FF5745EF4}"/>
    <dgm:cxn modelId="{FE5A744A-477E-46EA-BA0B-6F62E36CFBC1}" type="presOf" srcId="{79C8C466-89BB-4A8A-834C-A973B63CEE2D}" destId="{27044748-9AD6-4D1F-AF19-9B7C8D435719}" srcOrd="0" destOrd="0" presId="urn:microsoft.com/office/officeart/2005/8/layout/chevron1"/>
    <dgm:cxn modelId="{3EBF5895-E80B-43EF-95C9-6B11E7BA0405}" srcId="{D26FD912-4BE0-43FE-9486-DA6A7F4BB85D}" destId="{E0D5FAA8-9CD8-4201-85A7-6763A463EC8E}" srcOrd="3" destOrd="0" parTransId="{D44F86FF-8E03-44E8-999E-30F0B6F753C7}" sibTransId="{B78B99E8-76F3-4177-968C-A7C1FFE3ED03}"/>
    <dgm:cxn modelId="{2C7A08B7-2BFE-438F-83BE-DE3DF87DDDF7}" type="presOf" srcId="{E0D5FAA8-9CD8-4201-85A7-6763A463EC8E}" destId="{197DDBC0-60E6-45D9-A6A4-4A75076685CE}" srcOrd="0" destOrd="0" presId="urn:microsoft.com/office/officeart/2005/8/layout/chevron1"/>
    <dgm:cxn modelId="{972E2ED3-4AC4-4ECC-9581-CD10BFE8DA48}" srcId="{D26FD912-4BE0-43FE-9486-DA6A7F4BB85D}" destId="{D5D7F770-FB89-45A7-8FCB-25F4284D53EA}" srcOrd="1" destOrd="0" parTransId="{9DC308BA-4B95-4669-82D9-D0D0162EAED8}" sibTransId="{EF1F694C-AC95-479F-A9CC-E5686460FFED}"/>
    <dgm:cxn modelId="{B39B62F1-465C-40E9-806E-3ABB6E19DBE2}" type="presOf" srcId="{D26FD912-4BE0-43FE-9486-DA6A7F4BB85D}" destId="{A195380F-5C22-446E-9095-28C53C7BFA5D}" srcOrd="0" destOrd="0" presId="urn:microsoft.com/office/officeart/2005/8/layout/chevron1"/>
    <dgm:cxn modelId="{D3DDCAF6-16DC-46A5-9C9A-6581A6FEE622}" srcId="{D26FD912-4BE0-43FE-9486-DA6A7F4BB85D}" destId="{79C8C466-89BB-4A8A-834C-A973B63CEE2D}" srcOrd="2" destOrd="0" parTransId="{C3948F55-61B7-4543-AAD0-58768573598F}" sibTransId="{6F842E34-FEFC-479B-9E55-7A51C44A1F70}"/>
    <dgm:cxn modelId="{F2717BF7-D7B5-42B0-B77C-27223A87E98E}" type="presOf" srcId="{F1483802-0951-4E1C-BAB3-863ABE270AE3}" destId="{860F4FEC-7DBA-4D16-AB08-30F6372950EF}" srcOrd="0" destOrd="0" presId="urn:microsoft.com/office/officeart/2005/8/layout/chevron1"/>
    <dgm:cxn modelId="{D4F70209-ECB6-4A32-97AA-0ED86A73EBBD}" type="presParOf" srcId="{A195380F-5C22-446E-9095-28C53C7BFA5D}" destId="{860F4FEC-7DBA-4D16-AB08-30F6372950EF}" srcOrd="0" destOrd="0" presId="urn:microsoft.com/office/officeart/2005/8/layout/chevron1"/>
    <dgm:cxn modelId="{79B85932-03EB-49C0-8220-3F2D37C83C90}" type="presParOf" srcId="{A195380F-5C22-446E-9095-28C53C7BFA5D}" destId="{2585F6EF-0B1D-4159-A2D0-505967DEB884}" srcOrd="1" destOrd="0" presId="urn:microsoft.com/office/officeart/2005/8/layout/chevron1"/>
    <dgm:cxn modelId="{7B741331-561A-4718-9C25-86CC47301DB3}" type="presParOf" srcId="{A195380F-5C22-446E-9095-28C53C7BFA5D}" destId="{D502AB0C-5432-4D94-818A-C92FD0456FCB}" srcOrd="2" destOrd="0" presId="urn:microsoft.com/office/officeart/2005/8/layout/chevron1"/>
    <dgm:cxn modelId="{EB105B9F-C7D2-40ED-963E-90FD1DBD66BF}" type="presParOf" srcId="{A195380F-5C22-446E-9095-28C53C7BFA5D}" destId="{6AD021D2-264C-462C-B2C6-098F7C9F8823}" srcOrd="3" destOrd="0" presId="urn:microsoft.com/office/officeart/2005/8/layout/chevron1"/>
    <dgm:cxn modelId="{DEACB469-7C21-49BD-A407-C81FA5D90F93}" type="presParOf" srcId="{A195380F-5C22-446E-9095-28C53C7BFA5D}" destId="{27044748-9AD6-4D1F-AF19-9B7C8D435719}" srcOrd="4" destOrd="0" presId="urn:microsoft.com/office/officeart/2005/8/layout/chevron1"/>
    <dgm:cxn modelId="{3188139B-F222-4B4E-BB50-72BF7AD95FE8}" type="presParOf" srcId="{A195380F-5C22-446E-9095-28C53C7BFA5D}" destId="{4A0D121B-B9A2-420D-A03B-01E04F8C9C77}" srcOrd="5" destOrd="0" presId="urn:microsoft.com/office/officeart/2005/8/layout/chevron1"/>
    <dgm:cxn modelId="{480CA7ED-0522-4FC7-8B47-A515069271FD}" type="presParOf" srcId="{A195380F-5C22-446E-9095-28C53C7BFA5D}" destId="{197DDBC0-60E6-45D9-A6A4-4A75076685C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5BE54-F3C5-42E5-A559-F9637F281403}">
      <dsp:nvSpPr>
        <dsp:cNvPr id="0" name=""/>
        <dsp:cNvSpPr/>
      </dsp:nvSpPr>
      <dsp:spPr>
        <a:xfrm>
          <a:off x="0" y="33153"/>
          <a:ext cx="6566535" cy="472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Schule</a:t>
          </a:r>
        </a:p>
      </dsp:txBody>
      <dsp:txXfrm>
        <a:off x="23053" y="56206"/>
        <a:ext cx="6520429" cy="426142"/>
      </dsp:txXfrm>
    </dsp:sp>
    <dsp:sp modelId="{B382159A-F02D-4462-8076-B0A428BDC8F7}">
      <dsp:nvSpPr>
        <dsp:cNvPr id="0" name=""/>
        <dsp:cNvSpPr/>
      </dsp:nvSpPr>
      <dsp:spPr>
        <a:xfrm>
          <a:off x="0" y="505402"/>
          <a:ext cx="6566535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Homeschooling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Digitalisierung</a:t>
          </a:r>
        </a:p>
      </dsp:txBody>
      <dsp:txXfrm>
        <a:off x="0" y="505402"/>
        <a:ext cx="6566535" cy="689310"/>
      </dsp:txXfrm>
    </dsp:sp>
    <dsp:sp modelId="{D69F2DEF-DD22-4236-96DE-025548587041}">
      <dsp:nvSpPr>
        <dsp:cNvPr id="0" name=""/>
        <dsp:cNvSpPr/>
      </dsp:nvSpPr>
      <dsp:spPr>
        <a:xfrm>
          <a:off x="0" y="1194712"/>
          <a:ext cx="6566535" cy="472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Jugendämter</a:t>
          </a:r>
        </a:p>
      </dsp:txBody>
      <dsp:txXfrm>
        <a:off x="23053" y="1217765"/>
        <a:ext cx="6520429" cy="426142"/>
      </dsp:txXfrm>
    </dsp:sp>
    <dsp:sp modelId="{6ACD6D8C-C366-4B69-9CE1-4A8B6E49E71A}">
      <dsp:nvSpPr>
        <dsp:cNvPr id="0" name=""/>
        <dsp:cNvSpPr/>
      </dsp:nvSpPr>
      <dsp:spPr>
        <a:xfrm>
          <a:off x="0" y="1666961"/>
          <a:ext cx="6566535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Zusammenarbeit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Wünsche</a:t>
          </a:r>
        </a:p>
      </dsp:txBody>
      <dsp:txXfrm>
        <a:off x="0" y="1666961"/>
        <a:ext cx="6566535" cy="689310"/>
      </dsp:txXfrm>
    </dsp:sp>
    <dsp:sp modelId="{91B4854D-1700-4B9C-B2C1-5A97590144E2}">
      <dsp:nvSpPr>
        <dsp:cNvPr id="0" name=""/>
        <dsp:cNvSpPr/>
      </dsp:nvSpPr>
      <dsp:spPr>
        <a:xfrm>
          <a:off x="0" y="2356271"/>
          <a:ext cx="6566535" cy="472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Peers</a:t>
          </a:r>
        </a:p>
      </dsp:txBody>
      <dsp:txXfrm>
        <a:off x="23053" y="2379324"/>
        <a:ext cx="6520429" cy="426142"/>
      </dsp:txXfrm>
    </dsp:sp>
    <dsp:sp modelId="{A946F3FB-BD45-4204-A53D-B336413240D6}">
      <dsp:nvSpPr>
        <dsp:cNvPr id="0" name=""/>
        <dsp:cNvSpPr/>
      </dsp:nvSpPr>
      <dsp:spPr>
        <a:xfrm>
          <a:off x="0" y="2828519"/>
          <a:ext cx="656653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Entwicklung des Kontaktes</a:t>
          </a:r>
        </a:p>
      </dsp:txBody>
      <dsp:txXfrm>
        <a:off x="0" y="2828519"/>
        <a:ext cx="6566535" cy="612720"/>
      </dsp:txXfrm>
    </dsp:sp>
    <dsp:sp modelId="{F524AD5D-65AF-4822-858B-DDA6CD24DB6B}">
      <dsp:nvSpPr>
        <dsp:cNvPr id="0" name=""/>
        <dsp:cNvSpPr/>
      </dsp:nvSpPr>
      <dsp:spPr>
        <a:xfrm>
          <a:off x="0" y="3441239"/>
          <a:ext cx="6566535" cy="472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0" kern="1200" dirty="0"/>
            <a:t>Herkunftsfamilie</a:t>
          </a:r>
        </a:p>
      </dsp:txBody>
      <dsp:txXfrm>
        <a:off x="23053" y="3464292"/>
        <a:ext cx="6520429" cy="426142"/>
      </dsp:txXfrm>
    </dsp:sp>
    <dsp:sp modelId="{BB7140E3-150A-4A0C-AE17-E26E3B665DBF}">
      <dsp:nvSpPr>
        <dsp:cNvPr id="0" name=""/>
        <dsp:cNvSpPr/>
      </dsp:nvSpPr>
      <dsp:spPr>
        <a:xfrm>
          <a:off x="0" y="3913488"/>
          <a:ext cx="6566535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48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000" kern="1200" dirty="0"/>
            <a:t>Entwicklung des Kontaktes</a:t>
          </a:r>
        </a:p>
      </dsp:txBody>
      <dsp:txXfrm>
        <a:off x="0" y="3913488"/>
        <a:ext cx="6566535" cy="612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4FEC-7DBA-4D16-AB08-30F6372950EF}">
      <dsp:nvSpPr>
        <dsp:cNvPr id="0" name=""/>
        <dsp:cNvSpPr/>
      </dsp:nvSpPr>
      <dsp:spPr>
        <a:xfrm>
          <a:off x="5043" y="0"/>
          <a:ext cx="2935948" cy="38797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Schule</a:t>
          </a:r>
        </a:p>
      </dsp:txBody>
      <dsp:txXfrm>
        <a:off x="199029" y="0"/>
        <a:ext cx="2547977" cy="387971"/>
      </dsp:txXfrm>
    </dsp:sp>
    <dsp:sp modelId="{D502AB0C-5432-4D94-818A-C92FD0456FCB}">
      <dsp:nvSpPr>
        <dsp:cNvPr id="0" name=""/>
        <dsp:cNvSpPr/>
      </dsp:nvSpPr>
      <dsp:spPr>
        <a:xfrm>
          <a:off x="2647396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Jugendämter</a:t>
          </a:r>
        </a:p>
      </dsp:txBody>
      <dsp:txXfrm>
        <a:off x="2841382" y="0"/>
        <a:ext cx="2547977" cy="387971"/>
      </dsp:txXfrm>
    </dsp:sp>
    <dsp:sp modelId="{27044748-9AD6-4D1F-AF19-9B7C8D435719}">
      <dsp:nvSpPr>
        <dsp:cNvPr id="0" name=""/>
        <dsp:cNvSpPr/>
      </dsp:nvSpPr>
      <dsp:spPr>
        <a:xfrm>
          <a:off x="5289750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Peers</a:t>
          </a:r>
        </a:p>
      </dsp:txBody>
      <dsp:txXfrm>
        <a:off x="5483736" y="0"/>
        <a:ext cx="2547977" cy="387971"/>
      </dsp:txXfrm>
    </dsp:sp>
    <dsp:sp modelId="{197DDBC0-60E6-45D9-A6A4-4A75076685CE}">
      <dsp:nvSpPr>
        <dsp:cNvPr id="0" name=""/>
        <dsp:cNvSpPr/>
      </dsp:nvSpPr>
      <dsp:spPr>
        <a:xfrm>
          <a:off x="7932103" y="0"/>
          <a:ext cx="2935948" cy="387971"/>
        </a:xfrm>
        <a:prstGeom prst="chevron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Herkunftsfamilie</a:t>
          </a:r>
        </a:p>
      </dsp:txBody>
      <dsp:txXfrm>
        <a:off x="8126089" y="0"/>
        <a:ext cx="2547977" cy="38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637C9-2E22-45A1-A0C4-E024E57DC992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7C6B1-5C2F-4A4F-A564-81E5D4360D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2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4D89B-D0D0-EB40-9396-B2EA2994121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5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4D89B-D0D0-EB40-9396-B2EA299412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98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85580-A1C4-61C6-A067-66AC5FAB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03F115-6519-CB45-7C8D-7A0200DC3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5E98D-5BE5-C5C4-0911-882E93CE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D07203-B140-2DB3-9912-AE50005D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29445-06DA-326E-3DD2-4E76DA5E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1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91F1D-E13C-E761-0EC8-74346B2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A12A12-4DF7-FE77-2393-9EDD7072F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3149E8-AD64-1DFF-073D-D3FA9D7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ACF4F9-B79B-835D-0440-AA1D61BB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0EE07-5898-FAA2-25FF-FA0DF92B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94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E6539B-8812-7AE5-03E2-7A54273E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77ED5F-44C7-3AE6-EF78-74E22D90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4E5AB5-8CF7-C7CE-FFD5-0D2FA653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636760-2ACB-5349-86E3-B3B3C9A3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D8B54-B432-3979-DEF2-17AE35E2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1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64" y="6297994"/>
            <a:ext cx="230400" cy="24847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638189"/>
            <a:ext cx="10922000" cy="1325563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35000" y="2159000"/>
            <a:ext cx="10922000" cy="33274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000" y="6247866"/>
            <a:ext cx="308044" cy="365125"/>
          </a:xfrm>
        </p:spPr>
        <p:txBody>
          <a:bodyPr lIns="0" r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DD7C4DC1-7D02-4994-BD54-74988B047B41}" type="slidenum">
              <a:rPr lang="de-DE" sz="16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3044" y="6247866"/>
            <a:ext cx="88218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de-DE"/>
              <a:t>| Forschungsprojekt JuPa Quali | Claudia Equit, Elisabeth Thomas, Jannik Brügge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0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5F9E6-2537-C988-2C32-21F47528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1347D0-24AD-456C-BB66-AA66C22F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8017D9-8914-D3BE-0881-1578D4C9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42CD6-079C-711B-7AF7-8ED10AE2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F1C3E2-8C46-5938-9E83-EF9E7AA5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2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9827D-0D28-570B-07ED-75697F43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5A3E78-B864-8CD9-4AFB-AB34893F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F5AB4-A075-E6EF-549F-25AE9085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0AB759-825C-B3BB-9F7D-EC9302D6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D997D0-12EF-C54D-34BB-E195CE0A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8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CD914-765F-1D16-1751-95AAFDF7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ADD57-2386-0AAF-9744-520169649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74CD08-B080-238D-2592-77736095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E4A5C5-E812-80D0-0609-B7024749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7086E1-42F2-62F9-0F64-8B5E1091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7DFF88-9AAC-1386-DA1C-60084D70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4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5CB16-A627-5555-C465-74E529C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F9FCD9-2AD8-657E-4A79-1633DE98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598F-E6E5-A1FC-B46D-6BC65056D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F4A9FA-EE8C-8E8F-5758-A2AE91769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133C58-8838-19EA-9736-C11B1A82B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F8326B-C9A6-8826-BD3A-4DB9715E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F46E9-73E1-3497-A4B0-111FBEDA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DF6FDD-B32C-2EF2-F1F7-CC59624D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3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C02C5-F26C-B13D-ABC9-5D673F8D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56C338-54CC-5A8B-3585-FE5B34FF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4D1B35-043B-5829-AA87-2227898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AFDC23-9ADA-5824-4A10-0CB79146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951AEA-E5FA-63CA-6C83-3D310BE7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5147D6-4ADF-AE0F-C127-D0D2145F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E7B425-2EEA-830C-EDE9-4FCB30C4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3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AA570-D3B9-BAAE-43F5-9BC9800A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137D23-4736-B5D0-87C2-E4BAFF8C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2C6A8D-1947-1AC3-D48D-0B02F466C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9993D2-A59B-90EE-B576-D67E8573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C393F7-1D1E-117A-F2FD-05824EBF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E1F6A7-9BC6-CBBA-BAB0-447BC4E6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62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590F2-F0EC-394F-7CBA-0029E757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392C6D-6FAB-47F0-B50C-B516B9CC9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2F3281-4AB2-4F06-7476-1C5B44971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C919F9-DAA7-F217-15D5-1FF48DA1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7C3016-4F97-5AF2-AB8E-A2F64AD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AF987C-F642-B1FC-9423-8C8450F4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0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C16549-7C76-668B-A274-EE2F7689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566492-B6BA-B32D-E867-91B0939F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0B7A8-BDE8-9F94-C5F9-43B19D5E3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6BDC3-5287-4A70-A84A-A31EC945E467}" type="datetimeFigureOut">
              <a:rPr lang="de-DE" smtClean="0"/>
              <a:t>05.11.2025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EF132-4A68-3283-A65F-3B8969B36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736157-0877-FAA9-13C0-FE1214560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9E971-0A71-40CC-9254-11A2039279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13.png"/><Relationship Id="rId5" Type="http://schemas.openxmlformats.org/officeDocument/2006/relationships/diagramData" Target="../diagrams/data8.xml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4.pn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2.xm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4.xml"/><Relationship Id="rId11" Type="http://schemas.openxmlformats.org/officeDocument/2006/relationships/image" Target="../media/image22.png"/><Relationship Id="rId5" Type="http://schemas.openxmlformats.org/officeDocument/2006/relationships/diagramData" Target="../diagrams/data14.xml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microsoft.com/office/2007/relationships/diagramDrawing" Target="../diagrams/drawing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6.xml"/><Relationship Id="rId11" Type="http://schemas.openxmlformats.org/officeDocument/2006/relationships/image" Target="../media/image25.png"/><Relationship Id="rId5" Type="http://schemas.openxmlformats.org/officeDocument/2006/relationships/diagramData" Target="../diagrams/data16.xml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microsoft.com/office/2007/relationships/diagramDrawing" Target="../diagrams/drawin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7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8.xml"/><Relationship Id="rId11" Type="http://schemas.openxmlformats.org/officeDocument/2006/relationships/image" Target="../media/image28.png"/><Relationship Id="rId5" Type="http://schemas.openxmlformats.org/officeDocument/2006/relationships/diagramData" Target="../diagrams/data18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9.xml"/><Relationship Id="rId11" Type="http://schemas.openxmlformats.org/officeDocument/2006/relationships/image" Target="../media/image29.png"/><Relationship Id="rId5" Type="http://schemas.openxmlformats.org/officeDocument/2006/relationships/diagramData" Target="../diagrams/data19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0.xml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0.xml"/><Relationship Id="rId11" Type="http://schemas.openxmlformats.org/officeDocument/2006/relationships/image" Target="../media/image29.png"/><Relationship Id="rId5" Type="http://schemas.openxmlformats.org/officeDocument/2006/relationships/diagramData" Target="../diagrams/data20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1.xml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1.xml"/><Relationship Id="rId11" Type="http://schemas.openxmlformats.org/officeDocument/2006/relationships/image" Target="../media/image29.png"/><Relationship Id="rId5" Type="http://schemas.openxmlformats.org/officeDocument/2006/relationships/diagramData" Target="../diagrams/data21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21.xml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2.xml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29.png"/><Relationship Id="rId5" Type="http://schemas.openxmlformats.org/officeDocument/2006/relationships/diagramData" Target="../diagrams/data22.xml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microsoft.com/office/2007/relationships/diagramDrawing" Target="../diagrams/drawin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6.png"/><Relationship Id="rId5" Type="http://schemas.openxmlformats.org/officeDocument/2006/relationships/diagramData" Target="../diagrams/data23.xml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diagramDrawing" Target="../diagrams/drawing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4.xml"/><Relationship Id="rId11" Type="http://schemas.openxmlformats.org/officeDocument/2006/relationships/image" Target="../media/image37.png"/><Relationship Id="rId5" Type="http://schemas.openxmlformats.org/officeDocument/2006/relationships/diagramData" Target="../diagrams/data24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5.xml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5.xml"/><Relationship Id="rId11" Type="http://schemas.openxmlformats.org/officeDocument/2006/relationships/image" Target="../media/image38.png"/><Relationship Id="rId5" Type="http://schemas.openxmlformats.org/officeDocument/2006/relationships/diagramData" Target="../diagrams/data25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6.xml"/><Relationship Id="rId11" Type="http://schemas.openxmlformats.org/officeDocument/2006/relationships/image" Target="../media/image40.png"/><Relationship Id="rId5" Type="http://schemas.openxmlformats.org/officeDocument/2006/relationships/diagramData" Target="../diagrams/data26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7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7.xml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microsoft.com/office/2007/relationships/diagramDrawing" Target="../diagrams/drawing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8.xml"/><Relationship Id="rId11" Type="http://schemas.openxmlformats.org/officeDocument/2006/relationships/image" Target="../media/image43.png"/><Relationship Id="rId5" Type="http://schemas.openxmlformats.org/officeDocument/2006/relationships/diagramData" Target="../diagrams/data28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9.xml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9.xml"/><Relationship Id="rId11" Type="http://schemas.openxmlformats.org/officeDocument/2006/relationships/image" Target="../media/image44.png"/><Relationship Id="rId5" Type="http://schemas.openxmlformats.org/officeDocument/2006/relationships/diagramData" Target="../diagrams/data29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0.xml"/><Relationship Id="rId11" Type="http://schemas.openxmlformats.org/officeDocument/2006/relationships/image" Target="../media/image46.png"/><Relationship Id="rId5" Type="http://schemas.openxmlformats.org/officeDocument/2006/relationships/diagramData" Target="../diagrams/data30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1.xml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1.xml"/><Relationship Id="rId11" Type="http://schemas.openxmlformats.org/officeDocument/2006/relationships/image" Target="../media/image47.png"/><Relationship Id="rId5" Type="http://schemas.openxmlformats.org/officeDocument/2006/relationships/diagramData" Target="../diagrams/data31.xml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microsoft.com/office/2007/relationships/diagramDrawing" Target="../diagrams/drawing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2.xml"/><Relationship Id="rId5" Type="http://schemas.openxmlformats.org/officeDocument/2006/relationships/diagramData" Target="../diagrams/data32.xml"/><Relationship Id="rId10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microsoft.com/office/2007/relationships/diagramDrawing" Target="../diagrams/drawing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3.xml"/><Relationship Id="rId11" Type="http://schemas.openxmlformats.org/officeDocument/2006/relationships/image" Target="../media/image51.png"/><Relationship Id="rId5" Type="http://schemas.openxmlformats.org/officeDocument/2006/relationships/diagramData" Target="../diagrams/data33.xml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microsoft.com/office/2007/relationships/diagramDrawing" Target="../diagrams/drawing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10" Type="http://schemas.openxmlformats.org/officeDocument/2006/relationships/image" Target="../media/image52.png"/><Relationship Id="rId4" Type="http://schemas.openxmlformats.org/officeDocument/2006/relationships/image" Target="../media/image4.png"/><Relationship Id="rId9" Type="http://schemas.microsoft.com/office/2007/relationships/diagramDrawing" Target="../diagrams/drawing3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5.xml"/><Relationship Id="rId11" Type="http://schemas.openxmlformats.org/officeDocument/2006/relationships/image" Target="../media/image54.png"/><Relationship Id="rId5" Type="http://schemas.openxmlformats.org/officeDocument/2006/relationships/diagramData" Target="../diagrams/data35.xml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microsoft.com/office/2007/relationships/diagramDrawing" Target="../diagrams/drawing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microsoft.com/office/2007/relationships/diagramDrawing" Target="../diagrams/drawing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7.xml"/><Relationship Id="rId11" Type="http://schemas.openxmlformats.org/officeDocument/2006/relationships/image" Target="../media/image57.png"/><Relationship Id="rId5" Type="http://schemas.openxmlformats.org/officeDocument/2006/relationships/diagramData" Target="../diagrams/data37.xml"/><Relationship Id="rId10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microsoft.com/office/2007/relationships/diagramDrawing" Target="../diagrams/drawing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8.xml"/><Relationship Id="rId11" Type="http://schemas.openxmlformats.org/officeDocument/2006/relationships/image" Target="../media/image59.png"/><Relationship Id="rId5" Type="http://schemas.openxmlformats.org/officeDocument/2006/relationships/diagramData" Target="../diagrams/data38.xml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microsoft.com/office/2007/relationships/diagramDrawing" Target="../diagrams/drawing3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9.xml"/><Relationship Id="rId11" Type="http://schemas.openxmlformats.org/officeDocument/2006/relationships/image" Target="../media/image61.png"/><Relationship Id="rId5" Type="http://schemas.openxmlformats.org/officeDocument/2006/relationships/diagramData" Target="../diagrams/data39.xml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microsoft.com/office/2007/relationships/diagramDrawing" Target="../diagrams/drawing3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0.xml"/><Relationship Id="rId5" Type="http://schemas.openxmlformats.org/officeDocument/2006/relationships/diagramData" Target="../diagrams/data40.xml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microsoft.com/office/2007/relationships/diagramDrawing" Target="../diagrams/drawing4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1.xml"/><Relationship Id="rId11" Type="http://schemas.openxmlformats.org/officeDocument/2006/relationships/image" Target="../media/image64.png"/><Relationship Id="rId5" Type="http://schemas.openxmlformats.org/officeDocument/2006/relationships/diagramData" Target="../diagrams/data41.xml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microsoft.com/office/2007/relationships/diagramDrawing" Target="../diagrams/drawing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2.xml"/><Relationship Id="rId11" Type="http://schemas.openxmlformats.org/officeDocument/2006/relationships/image" Target="../media/image66.png"/><Relationship Id="rId5" Type="http://schemas.openxmlformats.org/officeDocument/2006/relationships/diagramData" Target="../diagrams/data42.xml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microsoft.com/office/2007/relationships/diagramDrawing" Target="../diagrams/drawing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3.xml"/><Relationship Id="rId5" Type="http://schemas.openxmlformats.org/officeDocument/2006/relationships/diagramData" Target="../diagrams/data43.xml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microsoft.com/office/2007/relationships/diagramDrawing" Target="../diagrams/drawing4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4.xml"/><Relationship Id="rId5" Type="http://schemas.openxmlformats.org/officeDocument/2006/relationships/diagramData" Target="../diagrams/data44.xml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microsoft.com/office/2007/relationships/diagramDrawing" Target="../diagrams/drawing4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5.xml"/><Relationship Id="rId5" Type="http://schemas.openxmlformats.org/officeDocument/2006/relationships/diagramData" Target="../diagrams/data45.xml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microsoft.com/office/2007/relationships/diagramDrawing" Target="../diagrams/drawing4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6.xml"/><Relationship Id="rId5" Type="http://schemas.openxmlformats.org/officeDocument/2006/relationships/diagramData" Target="../diagrams/data46.xml"/><Relationship Id="rId4" Type="http://schemas.openxmlformats.org/officeDocument/2006/relationships/image" Target="../media/image4.png"/><Relationship Id="rId9" Type="http://schemas.microsoft.com/office/2007/relationships/diagramDrawing" Target="../diagrams/drawing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7.xml"/><Relationship Id="rId11" Type="http://schemas.openxmlformats.org/officeDocument/2006/relationships/image" Target="../media/image71.png"/><Relationship Id="rId5" Type="http://schemas.openxmlformats.org/officeDocument/2006/relationships/diagramData" Target="../diagrams/data47.xml"/><Relationship Id="rId10" Type="http://schemas.openxmlformats.org/officeDocument/2006/relationships/image" Target="../media/image70.png"/><Relationship Id="rId4" Type="http://schemas.openxmlformats.org/officeDocument/2006/relationships/image" Target="../media/image4.png"/><Relationship Id="rId9" Type="http://schemas.microsoft.com/office/2007/relationships/diagramDrawing" Target="../diagrams/drawing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8.xml"/><Relationship Id="rId5" Type="http://schemas.openxmlformats.org/officeDocument/2006/relationships/diagramData" Target="../diagrams/data48.xml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microsoft.com/office/2007/relationships/diagramDrawing" Target="../diagrams/drawing4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9.xml"/><Relationship Id="rId11" Type="http://schemas.openxmlformats.org/officeDocument/2006/relationships/image" Target="../media/image74.png"/><Relationship Id="rId5" Type="http://schemas.openxmlformats.org/officeDocument/2006/relationships/diagramData" Target="../diagrams/data49.xml"/><Relationship Id="rId10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microsoft.com/office/2007/relationships/diagramDrawing" Target="../diagrams/drawing4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0.xml"/><Relationship Id="rId5" Type="http://schemas.openxmlformats.org/officeDocument/2006/relationships/diagramData" Target="../diagrams/data50.xml"/><Relationship Id="rId10" Type="http://schemas.openxmlformats.org/officeDocument/2006/relationships/image" Target="../media/image75.png"/><Relationship Id="rId4" Type="http://schemas.openxmlformats.org/officeDocument/2006/relationships/image" Target="../media/image4.png"/><Relationship Id="rId9" Type="http://schemas.microsoft.com/office/2007/relationships/diagramDrawing" Target="../diagrams/drawing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1.xml"/><Relationship Id="rId11" Type="http://schemas.openxmlformats.org/officeDocument/2006/relationships/image" Target="../media/image77.png"/><Relationship Id="rId5" Type="http://schemas.openxmlformats.org/officeDocument/2006/relationships/diagramData" Target="../diagrams/data51.xml"/><Relationship Id="rId10" Type="http://schemas.openxmlformats.org/officeDocument/2006/relationships/image" Target="../media/image76.png"/><Relationship Id="rId4" Type="http://schemas.openxmlformats.org/officeDocument/2006/relationships/image" Target="../media/image4.png"/><Relationship Id="rId9" Type="http://schemas.microsoft.com/office/2007/relationships/diagramDrawing" Target="../diagrams/drawing5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2.xml"/><Relationship Id="rId11" Type="http://schemas.openxmlformats.org/officeDocument/2006/relationships/image" Target="../media/image79.png"/><Relationship Id="rId5" Type="http://schemas.openxmlformats.org/officeDocument/2006/relationships/diagramData" Target="../diagrams/data52.xml"/><Relationship Id="rId10" Type="http://schemas.openxmlformats.org/officeDocument/2006/relationships/image" Target="../media/image78.png"/><Relationship Id="rId4" Type="http://schemas.openxmlformats.org/officeDocument/2006/relationships/image" Target="../media/image4.png"/><Relationship Id="rId9" Type="http://schemas.microsoft.com/office/2007/relationships/diagramDrawing" Target="../diagrams/drawing5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3.xml"/><Relationship Id="rId5" Type="http://schemas.openxmlformats.org/officeDocument/2006/relationships/diagramData" Target="../diagrams/data53.xml"/><Relationship Id="rId4" Type="http://schemas.openxmlformats.org/officeDocument/2006/relationships/image" Target="../media/image4.png"/><Relationship Id="rId9" Type="http://schemas.microsoft.com/office/2007/relationships/diagramDrawing" Target="../diagrams/drawing5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4.xml"/><Relationship Id="rId11" Type="http://schemas.openxmlformats.org/officeDocument/2006/relationships/image" Target="../media/image81.png"/><Relationship Id="rId5" Type="http://schemas.openxmlformats.org/officeDocument/2006/relationships/diagramData" Target="../diagrams/data54.xml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microsoft.com/office/2007/relationships/diagramDrawing" Target="../diagrams/drawing5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5.xml"/><Relationship Id="rId5" Type="http://schemas.openxmlformats.org/officeDocument/2006/relationships/diagramData" Target="../diagrams/data55.xml"/><Relationship Id="rId10" Type="http://schemas.openxmlformats.org/officeDocument/2006/relationships/image" Target="../media/image82.png"/><Relationship Id="rId4" Type="http://schemas.openxmlformats.org/officeDocument/2006/relationships/image" Target="../media/image4.png"/><Relationship Id="rId9" Type="http://schemas.microsoft.com/office/2007/relationships/diagramDrawing" Target="../diagrams/drawing5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6.xml"/><Relationship Id="rId11" Type="http://schemas.openxmlformats.org/officeDocument/2006/relationships/image" Target="../media/image84.png"/><Relationship Id="rId5" Type="http://schemas.openxmlformats.org/officeDocument/2006/relationships/diagramData" Target="../diagrams/data56.xml"/><Relationship Id="rId10" Type="http://schemas.openxmlformats.org/officeDocument/2006/relationships/image" Target="../media/image83.png"/><Relationship Id="rId4" Type="http://schemas.openxmlformats.org/officeDocument/2006/relationships/image" Target="../media/image4.png"/><Relationship Id="rId9" Type="http://schemas.microsoft.com/office/2007/relationships/diagramDrawing" Target="../diagrams/drawing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diagramDrawing" Target="../diagrams/drawing4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7.xml"/><Relationship Id="rId5" Type="http://schemas.openxmlformats.org/officeDocument/2006/relationships/diagramData" Target="../diagrams/data57.xml"/><Relationship Id="rId10" Type="http://schemas.openxmlformats.org/officeDocument/2006/relationships/image" Target="../media/image85.png"/><Relationship Id="rId4" Type="http://schemas.openxmlformats.org/officeDocument/2006/relationships/image" Target="../media/image4.png"/><Relationship Id="rId9" Type="http://schemas.microsoft.com/office/2007/relationships/diagramDrawing" Target="../diagrams/drawing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8.xml"/><Relationship Id="rId5" Type="http://schemas.openxmlformats.org/officeDocument/2006/relationships/diagramData" Target="../diagrams/data58.xml"/><Relationship Id="rId4" Type="http://schemas.openxmlformats.org/officeDocument/2006/relationships/image" Target="../media/image4.png"/><Relationship Id="rId9" Type="http://schemas.microsoft.com/office/2007/relationships/diagramDrawing" Target="../diagrams/drawing5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9.xml"/><Relationship Id="rId5" Type="http://schemas.openxmlformats.org/officeDocument/2006/relationships/diagramData" Target="../diagrams/data59.xml"/><Relationship Id="rId10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microsoft.com/office/2007/relationships/diagramDrawing" Target="../diagrams/drawing5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0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60.xml"/><Relationship Id="rId11" Type="http://schemas.openxmlformats.org/officeDocument/2006/relationships/image" Target="../media/image88.png"/><Relationship Id="rId5" Type="http://schemas.openxmlformats.org/officeDocument/2006/relationships/diagramData" Target="../diagrams/data60.xml"/><Relationship Id="rId10" Type="http://schemas.openxmlformats.org/officeDocument/2006/relationships/image" Target="../media/image87.png"/><Relationship Id="rId4" Type="http://schemas.openxmlformats.org/officeDocument/2006/relationships/image" Target="../media/image4.png"/><Relationship Id="rId9" Type="http://schemas.microsoft.com/office/2007/relationships/diagramDrawing" Target="../diagrams/drawing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1.xml"/><Relationship Id="rId5" Type="http://schemas.openxmlformats.org/officeDocument/2006/relationships/diagramData" Target="../diagrams/data61.xml"/><Relationship Id="rId4" Type="http://schemas.openxmlformats.org/officeDocument/2006/relationships/image" Target="../media/image4.png"/><Relationship Id="rId9" Type="http://schemas.microsoft.com/office/2007/relationships/diagramDrawing" Target="../diagrams/drawin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png"/><Relationship Id="rId7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3.png"/><Relationship Id="rId7" Type="http://schemas.openxmlformats.org/officeDocument/2006/relationships/diagramData" Target="../diagrams/data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microsoft.com/office/2007/relationships/diagramDrawing" Target="../diagrams/drawing6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7.xml"/><Relationship Id="rId5" Type="http://schemas.openxmlformats.org/officeDocument/2006/relationships/image" Target="../media/image11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752D9-0071-7BEA-D4FC-7CE49924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9618"/>
            <a:ext cx="91440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de-DE" sz="5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e-DE" sz="5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e-DE" sz="5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e-DE" sz="5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5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Verbundforschungsprojekt </a:t>
            </a:r>
            <a:r>
              <a:rPr lang="de-DE" sz="53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JuPa</a:t>
            </a:r>
            <a:br>
              <a:rPr lang="de-DE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‚Soziale Teilhabe von </a:t>
            </a:r>
            <a:r>
              <a:rPr lang="de-DE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</a:t>
            </a:r>
            <a:r>
              <a:rPr lang="de-DE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gendlichen in stationären Jugendhilfe-Einrichtungen und Pflegefamilien in Zeiten von </a:t>
            </a:r>
            <a:r>
              <a:rPr lang="de-DE" sz="2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</a:t>
            </a:r>
            <a:r>
              <a:rPr lang="de-DE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ndemien ermöglichen‘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Laufzeit: 02/2023-01/2026</a:t>
            </a:r>
            <a:b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de-DE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06562C-8582-E4BC-F033-C6D879E9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6723" y="6264207"/>
            <a:ext cx="8238553" cy="365125"/>
          </a:xfrm>
        </p:spPr>
        <p:txBody>
          <a:bodyPr/>
          <a:lstStyle/>
          <a:p>
            <a:r>
              <a:rPr lang="de-DE" dirty="0"/>
              <a:t>| Forschungsprojekt </a:t>
            </a:r>
            <a:r>
              <a:rPr lang="de-DE" dirty="0" err="1"/>
              <a:t>JuPa</a:t>
            </a:r>
            <a:r>
              <a:rPr lang="de-DE" dirty="0"/>
              <a:t> | Prof. Dr. Uwe </a:t>
            </a:r>
            <a:r>
              <a:rPr lang="de-DE" dirty="0" err="1"/>
              <a:t>Uhlendorff</a:t>
            </a:r>
            <a:r>
              <a:rPr lang="de-DE" dirty="0"/>
              <a:t>, Prof. Dr. Claudia </a:t>
            </a:r>
            <a:r>
              <a:rPr lang="de-DE" dirty="0" err="1"/>
              <a:t>Equit</a:t>
            </a:r>
            <a:r>
              <a:rPr lang="de-DE" dirty="0"/>
              <a:t>, Yasmin </a:t>
            </a:r>
            <a:r>
              <a:rPr lang="de-DE" dirty="0" err="1"/>
              <a:t>Belamkadem</a:t>
            </a:r>
            <a:r>
              <a:rPr lang="de-DE" dirty="0"/>
              <a:t>, Elisabeth Thomas |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C8B8E1-95DC-2D41-D04F-A95421DD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7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8F69F593-87B8-2C59-1E4B-92217019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98D98E-9202-97C8-4E9C-CFE4BD8FD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9302F8D-BD4E-F8C3-57EB-894A9B321063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Homeschooling – Entwicklung während der Pandemie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17E5057E-CADF-BD8F-CEE5-F17827609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6383EA90-9355-7C92-9056-887788701C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544" y="2250041"/>
            <a:ext cx="5547695" cy="327138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DC0C658-4181-48B5-ED05-B224F0833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250041"/>
            <a:ext cx="5675760" cy="33469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EDE0058-DFAB-A3AE-05A3-4B805949BE73}"/>
              </a:ext>
            </a:extLst>
          </p:cNvPr>
          <p:cNvSpPr txBox="1"/>
          <p:nvPr/>
        </p:nvSpPr>
        <p:spPr>
          <a:xfrm>
            <a:off x="7058851" y="451105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17,8 %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890F569-1BAD-001B-EF5B-CCB1F81F2789}"/>
              </a:ext>
            </a:extLst>
          </p:cNvPr>
          <p:cNvSpPr txBox="1"/>
          <p:nvPr/>
        </p:nvSpPr>
        <p:spPr>
          <a:xfrm>
            <a:off x="7988902" y="418720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31,3%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B1CAF84-0A00-95AC-7411-FEBD00818FA3}"/>
              </a:ext>
            </a:extLst>
          </p:cNvPr>
          <p:cNvSpPr txBox="1"/>
          <p:nvPr/>
        </p:nvSpPr>
        <p:spPr>
          <a:xfrm>
            <a:off x="8933880" y="3885733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40,5%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84EEA1-E209-EF3F-D79A-345A26E4ED25}"/>
              </a:ext>
            </a:extLst>
          </p:cNvPr>
          <p:cNvSpPr txBox="1"/>
          <p:nvPr/>
        </p:nvSpPr>
        <p:spPr>
          <a:xfrm>
            <a:off x="9841514" y="4796801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5,0%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473027-5E1A-E61D-72C8-0950BF98F204}"/>
              </a:ext>
            </a:extLst>
          </p:cNvPr>
          <p:cNvSpPr txBox="1"/>
          <p:nvPr/>
        </p:nvSpPr>
        <p:spPr>
          <a:xfrm>
            <a:off x="10781346" y="4796801"/>
            <a:ext cx="44943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5,5%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4A1F74-DBA2-1A06-E8AD-775488C14108}"/>
              </a:ext>
            </a:extLst>
          </p:cNvPr>
          <p:cNvSpPr txBox="1"/>
          <p:nvPr/>
        </p:nvSpPr>
        <p:spPr>
          <a:xfrm>
            <a:off x="1345215" y="4581357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12,8%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EC0F041-AC6F-567B-7F29-BABBDF1A0A4B}"/>
              </a:ext>
            </a:extLst>
          </p:cNvPr>
          <p:cNvSpPr txBox="1"/>
          <p:nvPr/>
        </p:nvSpPr>
        <p:spPr>
          <a:xfrm>
            <a:off x="2273902" y="4187200"/>
            <a:ext cx="45501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25,3%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729B9EF-476F-E0B9-FA5E-7518CACD9AD4}"/>
              </a:ext>
            </a:extLst>
          </p:cNvPr>
          <p:cNvSpPr txBox="1"/>
          <p:nvPr/>
        </p:nvSpPr>
        <p:spPr>
          <a:xfrm>
            <a:off x="3188302" y="3670289"/>
            <a:ext cx="4407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45,4%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3599D1F-385B-B998-16C7-421FD49AE89F}"/>
              </a:ext>
            </a:extLst>
          </p:cNvPr>
          <p:cNvSpPr txBox="1"/>
          <p:nvPr/>
        </p:nvSpPr>
        <p:spPr>
          <a:xfrm>
            <a:off x="4091810" y="4689079"/>
            <a:ext cx="4216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7,3%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669B380-149F-CF6D-2D1E-4AFD13FC43C0}"/>
              </a:ext>
            </a:extLst>
          </p:cNvPr>
          <p:cNvSpPr txBox="1"/>
          <p:nvPr/>
        </p:nvSpPr>
        <p:spPr>
          <a:xfrm>
            <a:off x="4994909" y="4656070"/>
            <a:ext cx="4216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9,1%</a:t>
            </a:r>
          </a:p>
        </p:txBody>
      </p:sp>
    </p:spTree>
    <p:extLst>
      <p:ext uri="{BB962C8B-B14F-4D97-AF65-F5344CB8AC3E}">
        <p14:creationId xmlns:p14="http://schemas.microsoft.com/office/powerpoint/2010/main" val="313566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Homeschooling – Entwicklung während der Pandemie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17E5057E-CADF-BD8F-CEE5-F17827609CEF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86490590-FD37-4DC0-AB17-C2C7426B0FC6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39" y="1805623"/>
            <a:ext cx="7247047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CB9F69E-7123-3BE6-23E4-FFE517C0F120}"/>
              </a:ext>
            </a:extLst>
          </p:cNvPr>
          <p:cNvSpPr txBox="1"/>
          <p:nvPr/>
        </p:nvSpPr>
        <p:spPr>
          <a:xfrm>
            <a:off x="5551222" y="5508610"/>
            <a:ext cx="145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/>
              <a:t>n = 36</a:t>
            </a:r>
          </a:p>
          <a:p>
            <a:pPr algn="ctr"/>
            <a:r>
              <a:rPr lang="de-DE" sz="1050" b="1" dirty="0"/>
              <a:t>Pflegepersonen</a:t>
            </a:r>
          </a:p>
        </p:txBody>
      </p:sp>
    </p:spTree>
    <p:extLst>
      <p:ext uri="{BB962C8B-B14F-4D97-AF65-F5344CB8AC3E}">
        <p14:creationId xmlns:p14="http://schemas.microsoft.com/office/powerpoint/2010/main" val="221908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Wünsche bzgl. des Lernens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D1503896-9562-DCE2-93C2-E5F069927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43" y="1801422"/>
            <a:ext cx="5343028" cy="4917884"/>
          </a:xfrm>
          <a:prstGeom prst="rect">
            <a:avLst/>
          </a:prstGeom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9AAA985-628C-64BB-A4A2-9CEE1FF49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404" y="1801423"/>
            <a:ext cx="5611811" cy="491788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C4BD575-332E-7EF6-9273-61B4148F5198}"/>
              </a:ext>
            </a:extLst>
          </p:cNvPr>
          <p:cNvSpPr/>
          <p:nvPr/>
        </p:nvSpPr>
        <p:spPr>
          <a:xfrm>
            <a:off x="330047" y="2299689"/>
            <a:ext cx="553020" cy="310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5A893A-420F-EC2D-B450-939E2730946A}"/>
              </a:ext>
            </a:extLst>
          </p:cNvPr>
          <p:cNvSpPr/>
          <p:nvPr/>
        </p:nvSpPr>
        <p:spPr>
          <a:xfrm>
            <a:off x="967740" y="3975100"/>
            <a:ext cx="4648200" cy="9017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502B248-404A-8717-DA2F-3E3263775D8D}"/>
              </a:ext>
            </a:extLst>
          </p:cNvPr>
          <p:cNvSpPr/>
          <p:nvPr/>
        </p:nvSpPr>
        <p:spPr>
          <a:xfrm>
            <a:off x="838200" y="3130550"/>
            <a:ext cx="4648200" cy="46355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27B1DC5-6A44-57FA-58A2-3771971211CE}"/>
              </a:ext>
            </a:extLst>
          </p:cNvPr>
          <p:cNvSpPr/>
          <p:nvPr/>
        </p:nvSpPr>
        <p:spPr>
          <a:xfrm>
            <a:off x="6250940" y="3975100"/>
            <a:ext cx="5306060" cy="1281816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4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Wünsche bzgl. des Lernens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9DC04D77-94DD-F597-D4DF-F5492875267B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17153EC6-883E-C56E-2D72-51E11DAD2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7014" y="1846263"/>
            <a:ext cx="7110186" cy="41656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F7A62B-C2C2-CD43-AE86-FC1BFBB11FB6}"/>
              </a:ext>
            </a:extLst>
          </p:cNvPr>
          <p:cNvSpPr txBox="1"/>
          <p:nvPr/>
        </p:nvSpPr>
        <p:spPr>
          <a:xfrm>
            <a:off x="9493302" y="5031090"/>
            <a:ext cx="145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/>
              <a:t>n = 32</a:t>
            </a:r>
          </a:p>
          <a:p>
            <a:pPr algn="ctr"/>
            <a:r>
              <a:rPr lang="de-DE" sz="1050" b="1" dirty="0"/>
              <a:t>Pflegepersonen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2AA126-4143-C950-6158-72BC301B19F2}"/>
              </a:ext>
            </a:extLst>
          </p:cNvPr>
          <p:cNvSpPr/>
          <p:nvPr/>
        </p:nvSpPr>
        <p:spPr>
          <a:xfrm>
            <a:off x="2430780" y="3619500"/>
            <a:ext cx="6048000" cy="756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C8DB6F-B451-B332-4635-8C02735FA855}"/>
              </a:ext>
            </a:extLst>
          </p:cNvPr>
          <p:cNvSpPr/>
          <p:nvPr/>
        </p:nvSpPr>
        <p:spPr>
          <a:xfrm>
            <a:off x="2392680" y="2561590"/>
            <a:ext cx="5436000" cy="396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6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Wünsche bzgl. des Lernens – Zusammenfassung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9DC04D77-94DD-F597-D4DF-F5492875267B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89A1A9-4615-B854-C923-110F495B4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050429"/>
            <a:ext cx="10922000" cy="3852531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49E3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„Ich hätte mir zusätzliche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Fördermaßnahmen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durch die Schulen während der Schulschließzeiten gewünscht“ ( ca. 62%)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49E3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„Ich hätte mir weiterhin einen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festen Stundenplan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für den Tag bzw. für die Woche für die Kinder und Jugendlichen gewünscht“ ( ca. 52%)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49E3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„Ich hätte mir während der Schulschließungen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Gespräche mit den Lehrkräften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 Hinblick auf die schulischen Leistungen und Bedarfe für die Kinder und Jugendlichen Gewünscht“ ( ca.53%)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49E3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„Ich hätte mir für mein Pflegekind gewünscht, dass es während der Schulschließungen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Chats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andere Kontaktmöglichkeiten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seinen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Lehrkräften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gehabt hätte“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55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Fördermaßnahmen – 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EC55C46-61A6-59BE-1E2B-6A632C6D6CD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22">
            <a:extLst>
              <a:ext uri="{FF2B5EF4-FFF2-40B4-BE49-F238E27FC236}">
                <a16:creationId xmlns:a16="http://schemas.microsoft.com/office/drawing/2014/main" id="{CBAF8864-F358-D705-EF97-7140A9DCD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576" y="2150275"/>
            <a:ext cx="5678512" cy="34456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510E46-1BEF-C1E0-CBE8-4FD1F163AC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160" y="2129955"/>
            <a:ext cx="5678513" cy="34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Fördermaßnahmen – 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EC55C46-61A6-59BE-1E2B-6A632C6D6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D7591FA1-4D80-85B3-CDA5-655CB6F1F1B3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846263"/>
            <a:ext cx="7723046" cy="40227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BAE74F-8F5F-0422-249D-70D91D8C2A62}"/>
              </a:ext>
            </a:extLst>
          </p:cNvPr>
          <p:cNvSpPr txBox="1"/>
          <p:nvPr/>
        </p:nvSpPr>
        <p:spPr>
          <a:xfrm>
            <a:off x="9076742" y="5437490"/>
            <a:ext cx="145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/>
              <a:t>n = 37</a:t>
            </a:r>
          </a:p>
          <a:p>
            <a:pPr algn="ctr"/>
            <a:r>
              <a:rPr lang="de-DE" sz="1050" b="1" dirty="0"/>
              <a:t>Pflegepersonen</a:t>
            </a:r>
          </a:p>
        </p:txBody>
      </p:sp>
    </p:spTree>
    <p:extLst>
      <p:ext uri="{BB962C8B-B14F-4D97-AF65-F5344CB8AC3E}">
        <p14:creationId xmlns:p14="http://schemas.microsoft.com/office/powerpoint/2010/main" val="318670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Fördermaßnahmen – Schule (Teilnahme)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EC55C46-61A6-59BE-1E2B-6A632C6D6CD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19">
            <a:extLst>
              <a:ext uri="{FF2B5EF4-FFF2-40B4-BE49-F238E27FC236}">
                <a16:creationId xmlns:a16="http://schemas.microsoft.com/office/drawing/2014/main" id="{76127C73-9D62-BEA3-748D-182D5EBE6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6023" y="2320196"/>
            <a:ext cx="5850984" cy="34502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0CF2B3B-B680-60C0-A5CC-5646A2302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035" y="2320195"/>
            <a:ext cx="5850984" cy="34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Fördermaßnahmen – Schule (Teilnahme)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EC55C46-61A6-59BE-1E2B-6A632C6D6CD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7">
            <a:extLst>
              <a:ext uri="{FF2B5EF4-FFF2-40B4-BE49-F238E27FC236}">
                <a16:creationId xmlns:a16="http://schemas.microsoft.com/office/drawing/2014/main" id="{DC2B4FE6-1523-ACD8-3DAB-D1601D74CB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7BEB1F0-1BDD-79E4-5CEC-6C7D9EF16E3C}"/>
              </a:ext>
            </a:extLst>
          </p:cNvPr>
          <p:cNvSpPr txBox="1"/>
          <p:nvPr/>
        </p:nvSpPr>
        <p:spPr>
          <a:xfrm>
            <a:off x="5551222" y="5508610"/>
            <a:ext cx="145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/>
              <a:t>n = 25</a:t>
            </a:r>
          </a:p>
          <a:p>
            <a:pPr algn="ctr"/>
            <a:r>
              <a:rPr lang="de-DE" sz="1050" b="1" dirty="0"/>
              <a:t>Pflegepersonen</a:t>
            </a:r>
          </a:p>
        </p:txBody>
      </p:sp>
    </p:spTree>
    <p:extLst>
      <p:ext uri="{BB962C8B-B14F-4D97-AF65-F5344CB8AC3E}">
        <p14:creationId xmlns:p14="http://schemas.microsoft.com/office/powerpoint/2010/main" val="62901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Fördermaßnahmen – Einrichtungen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EEC55C46-61A6-59BE-1E2B-6A632C6D6CD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39F361A9-E279-9B2B-8686-AED4EFB108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0812" y="2235749"/>
            <a:ext cx="5573027" cy="35494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B2F2B39-C720-115D-2DD5-3113F3810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30" y="2235749"/>
            <a:ext cx="5194476" cy="35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8925C08F-B28F-9638-9AAD-1D6E63FA5D51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FD4C71A-24E8-FAFD-7496-003AD75D8CCF}"/>
              </a:ext>
            </a:extLst>
          </p:cNvPr>
          <p:cNvSpPr txBox="1"/>
          <p:nvPr/>
        </p:nvSpPr>
        <p:spPr>
          <a:xfrm>
            <a:off x="626732" y="1345601"/>
            <a:ext cx="1084549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sz="2000" b="0" i="0" u="none" strike="noStrike" dirty="0">
              <a:solidFill>
                <a:srgbClr val="2D2D2D"/>
              </a:solidFill>
              <a:effectLst/>
              <a:latin typeface="Roboto Condensed" panose="02000000000000000000" pitchFamily="2" charset="0"/>
            </a:endParaRPr>
          </a:p>
          <a:p>
            <a:pPr algn="just"/>
            <a:endParaRPr lang="de-DE" sz="2000" dirty="0">
              <a:solidFill>
                <a:srgbClr val="2D2D2D"/>
              </a:solidFill>
              <a:latin typeface="Roboto Condensed" panose="02000000000000000000" pitchFamily="2" charset="0"/>
            </a:endParaRPr>
          </a:p>
          <a:p>
            <a:pPr algn="just"/>
            <a:r>
              <a:rPr lang="de-DE" sz="2000" dirty="0">
                <a:solidFill>
                  <a:srgbClr val="2D2D2D"/>
                </a:solidFill>
                <a:latin typeface="Roboto Condensed" panose="02000000000000000000" pitchFamily="2" charset="0"/>
              </a:rPr>
              <a:t>Erforschung der </a:t>
            </a:r>
            <a:r>
              <a:rPr lang="de-DE" sz="2000" b="1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Auswirkungen der Coronakrise auf Teilhabe- und Entwicklungsbedingungen sowie Bildungsbenachteiligungen von Jugendlichen in stationären Jugendhilfe-Einrichtungen und Pflegefamilien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aus der Sicht der Her</a:t>
            </a:r>
            <a:r>
              <a:rPr lang="de-DE" sz="2000" dirty="0">
                <a:solidFill>
                  <a:srgbClr val="2D2D2D"/>
                </a:solidFill>
                <a:latin typeface="Roboto Condensed" panose="02000000000000000000" pitchFamily="2" charset="0"/>
              </a:rPr>
              <a:t>anwachsenden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2D2D2D"/>
                </a:solidFill>
                <a:latin typeface="Roboto Condensed" panose="02000000000000000000" pitchFamily="2" charset="0"/>
              </a:rPr>
              <a:t>a</a:t>
            </a: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us Sicht der Fach- und Leitungskräfte der Jugendhilfe sowie Pflegepersonen</a:t>
            </a:r>
          </a:p>
          <a:p>
            <a:pPr lvl="1" algn="just"/>
            <a:endParaRPr lang="de-DE" sz="1500" b="0" i="0" u="none" strike="noStrike" dirty="0">
              <a:solidFill>
                <a:srgbClr val="2D2D2D"/>
              </a:solidFill>
              <a:effectLst/>
              <a:latin typeface="Roboto Condensed" panose="02000000000000000000" pitchFamily="2" charset="0"/>
            </a:endParaRPr>
          </a:p>
          <a:p>
            <a:pPr marL="9525" lvl="1" algn="just"/>
            <a:r>
              <a:rPr lang="de-DE" sz="2000" dirty="0">
                <a:solidFill>
                  <a:srgbClr val="2D2D2D"/>
                </a:solidFill>
                <a:latin typeface="Roboto Condensed" panose="02000000000000000000" pitchFamily="2" charset="0"/>
              </a:rPr>
              <a:t>um partizipativ </a:t>
            </a:r>
            <a:r>
              <a:rPr lang="de-DE" sz="2000" b="1" dirty="0">
                <a:solidFill>
                  <a:srgbClr val="2D2D2D"/>
                </a:solidFill>
                <a:latin typeface="Roboto Condensed" panose="02000000000000000000" pitchFamily="2" charset="0"/>
              </a:rPr>
              <a:t>Konzepte sowie Empfehlungen</a:t>
            </a:r>
            <a:r>
              <a:rPr lang="de-DE" sz="2000" b="1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 zur Förderung sozialer Teilhabe und zur Kompensation von entstandenen Benachteiligungen</a:t>
            </a: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 zu entwickeln.</a:t>
            </a:r>
          </a:p>
          <a:p>
            <a:pPr marL="9525" lvl="1" algn="just"/>
            <a:endParaRPr lang="de-DE" sz="1500" b="0" i="0" u="none" strike="noStrike" dirty="0">
              <a:solidFill>
                <a:srgbClr val="2D2D2D"/>
              </a:solidFill>
              <a:effectLst/>
              <a:latin typeface="Roboto Condensed" panose="02000000000000000000" pitchFamily="2" charset="0"/>
            </a:endParaRPr>
          </a:p>
          <a:p>
            <a:pPr marL="9525" lvl="1" algn="just"/>
            <a:r>
              <a:rPr lang="de-DE" sz="2000" dirty="0">
                <a:solidFill>
                  <a:srgbClr val="2D2D2D"/>
                </a:solidFill>
                <a:latin typeface="Roboto Condensed" panose="02000000000000000000" pitchFamily="2" charset="0"/>
              </a:rPr>
              <a:t>Dabei </a:t>
            </a: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stehen </a:t>
            </a:r>
            <a:r>
              <a:rPr lang="de-DE" sz="2000" b="1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vier relevante Sozialisationsfelder</a:t>
            </a: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 im Zentrum:</a:t>
            </a:r>
          </a:p>
          <a:p>
            <a:pPr marL="809625" lvl="2" indent="-342900" algn="just"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Schule/Ausbildung/berufliches Übergangssystem, </a:t>
            </a:r>
          </a:p>
          <a:p>
            <a:pPr marL="809625" lvl="2" indent="-342900" algn="just"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Herkunftsfamilie, </a:t>
            </a:r>
          </a:p>
          <a:p>
            <a:pPr marL="809625" lvl="2" indent="-342900" algn="just"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Gleichaltrige/Peers und </a:t>
            </a:r>
          </a:p>
          <a:p>
            <a:pPr marL="809625" lvl="2" indent="-342900" algn="just"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2D2D2D"/>
                </a:solidFill>
                <a:effectLst/>
                <a:latin typeface="Roboto Condensed" panose="02000000000000000000" pitchFamily="2" charset="0"/>
              </a:rPr>
              <a:t>wohlfahrtsstaatliche Systeme (Jugendhilfe-, Gesundheitssystem).</a:t>
            </a:r>
            <a:endParaRPr lang="de-DE" sz="2000" dirty="0">
              <a:solidFill>
                <a:srgbClr val="2D2D2D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F84BE-B9C3-AFDC-2D1D-4591E175F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7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72E624CD-E064-C01A-36BE-304884704B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FB3B55-D748-E8C7-72E3-1D52FCF7EE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ADAE059-683D-EE30-5DB1-E89BB61088D5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5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90048B7-D77D-2C90-5FBB-C4CCAD978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701" y="2050428"/>
            <a:ext cx="5207000" cy="3567311"/>
          </a:xfrm>
          <a:prstGeom prst="rect">
            <a:avLst/>
          </a:prstGeo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C43F533A-72E3-E7E4-2218-852379A54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050428"/>
            <a:ext cx="5460999" cy="3852531"/>
          </a:xfrm>
        </p:spPr>
      </p:pic>
      <p:pic>
        <p:nvPicPr>
          <p:cNvPr id="23" name="Inhaltsplatzhalter 4">
            <a:extLst>
              <a:ext uri="{FF2B5EF4-FFF2-40B4-BE49-F238E27FC236}">
                <a16:creationId xmlns:a16="http://schemas.microsoft.com/office/drawing/2014/main" id="{92AA9577-B3F1-BBF3-3905-457613D79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318249" y="2050427"/>
            <a:ext cx="5016500" cy="3567311"/>
          </a:xfrm>
        </p:spPr>
      </p:pic>
      <p:pic>
        <p:nvPicPr>
          <p:cNvPr id="24" name="Inhaltsplatzhalter 4">
            <a:extLst>
              <a:ext uri="{FF2B5EF4-FFF2-40B4-BE49-F238E27FC236}">
                <a16:creationId xmlns:a16="http://schemas.microsoft.com/office/drawing/2014/main" id="{8FE1C049-A262-7711-130E-A28B7CC4DC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1" y="2050426"/>
            <a:ext cx="5342538" cy="356731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489A9B9-7248-0DC0-0FA3-E88E2FEF21F3}"/>
              </a:ext>
            </a:extLst>
          </p:cNvPr>
          <p:cNvSpPr txBox="1"/>
          <p:nvPr/>
        </p:nvSpPr>
        <p:spPr>
          <a:xfrm>
            <a:off x="1775073" y="3996880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57,1 %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710349-83E6-B04B-BA7B-00B18739E74F}"/>
              </a:ext>
            </a:extLst>
          </p:cNvPr>
          <p:cNvSpPr txBox="1"/>
          <p:nvPr/>
        </p:nvSpPr>
        <p:spPr>
          <a:xfrm>
            <a:off x="3218816" y="4527488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20,6 %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3916EB2-5B20-D852-58A9-97D318B15638}"/>
              </a:ext>
            </a:extLst>
          </p:cNvPr>
          <p:cNvSpPr txBox="1"/>
          <p:nvPr/>
        </p:nvSpPr>
        <p:spPr>
          <a:xfrm>
            <a:off x="4600258" y="4527488"/>
            <a:ext cx="63190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22,3 %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C687AD-360E-D2B1-00AE-D0F59E89CC69}"/>
              </a:ext>
            </a:extLst>
          </p:cNvPr>
          <p:cNvSpPr txBox="1"/>
          <p:nvPr/>
        </p:nvSpPr>
        <p:spPr>
          <a:xfrm>
            <a:off x="7256422" y="4141407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47,8 %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0D6555-5FF6-00AA-4354-3112679C4B1F}"/>
              </a:ext>
            </a:extLst>
          </p:cNvPr>
          <p:cNvSpPr txBox="1"/>
          <p:nvPr/>
        </p:nvSpPr>
        <p:spPr>
          <a:xfrm>
            <a:off x="8755379" y="4141407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41,1 %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E093F8B-61FE-9062-4543-1EA91577F9C7}"/>
              </a:ext>
            </a:extLst>
          </p:cNvPr>
          <p:cNvSpPr txBox="1"/>
          <p:nvPr/>
        </p:nvSpPr>
        <p:spPr>
          <a:xfrm>
            <a:off x="10205988" y="4676356"/>
            <a:ext cx="4732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11.0</a:t>
            </a:r>
          </a:p>
        </p:txBody>
      </p:sp>
    </p:spTree>
    <p:extLst>
      <p:ext uri="{BB962C8B-B14F-4D97-AF65-F5344CB8AC3E}">
        <p14:creationId xmlns:p14="http://schemas.microsoft.com/office/powerpoint/2010/main" val="421840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7AF4E3FD-04F7-8976-93D6-B8E4A86358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42" y="1843095"/>
            <a:ext cx="7156995" cy="386458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C81835A-5CEA-F9C1-E88F-F28881A9E8C8}"/>
              </a:ext>
            </a:extLst>
          </p:cNvPr>
          <p:cNvSpPr txBox="1"/>
          <p:nvPr/>
        </p:nvSpPr>
        <p:spPr>
          <a:xfrm>
            <a:off x="5542511" y="5686907"/>
            <a:ext cx="1155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n= 46</a:t>
            </a:r>
          </a:p>
          <a:p>
            <a:r>
              <a:rPr lang="de-DE" sz="1050" b="1" dirty="0"/>
              <a:t>Pflegepersonen</a:t>
            </a:r>
          </a:p>
        </p:txBody>
      </p:sp>
    </p:spTree>
    <p:extLst>
      <p:ext uri="{BB962C8B-B14F-4D97-AF65-F5344CB8AC3E}">
        <p14:creationId xmlns:p14="http://schemas.microsoft.com/office/powerpoint/2010/main" val="55742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77D4C184-B17D-114E-C4B7-957415729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17558" y="1726755"/>
            <a:ext cx="7555831" cy="3974896"/>
          </a:xfr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0916F2F0-6DE4-0A0C-58A7-9E0DB8F32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17558" y="1846263"/>
            <a:ext cx="7555831" cy="4022725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DBC24FFD-425F-62B4-7F62-6BA98E6DC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313924" y="1846263"/>
            <a:ext cx="7555831" cy="4022725"/>
          </a:xfr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7F85F143-7193-4D8A-409F-BF64677EE5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9958" y="1998663"/>
            <a:ext cx="755583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4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77D4C184-B17D-114E-C4B7-957415729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17558" y="1726755"/>
            <a:ext cx="7555831" cy="3974896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8137F4C7-82DF-2495-7D7D-E10F87A0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49000" y="1726754"/>
            <a:ext cx="5419238" cy="3958012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EFF038-479A-399C-C474-8F2463249F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36677" y="1726753"/>
            <a:ext cx="5037476" cy="3878446"/>
          </a:xfrm>
          <a:prstGeom prst="rect">
            <a:avLst/>
          </a:prstGeo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F19C5BD7-D4C2-5B06-CFE5-41995A13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1726752"/>
            <a:ext cx="5485451" cy="3958012"/>
          </a:xfr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8A11D15E-DDA4-7A1B-5D32-50A5DDB3C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2177762"/>
            <a:ext cx="5807601" cy="3427437"/>
          </a:xfr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CEFF6B66-4EFA-D6E2-5BD1-9C9F051E0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63475" y="1726752"/>
            <a:ext cx="5304764" cy="3958012"/>
          </a:xfrm>
        </p:spPr>
      </p:pic>
      <p:pic>
        <p:nvPicPr>
          <p:cNvPr id="17" name="Inhaltsplatzhalter 4">
            <a:extLst>
              <a:ext uri="{FF2B5EF4-FFF2-40B4-BE49-F238E27FC236}">
                <a16:creationId xmlns:a16="http://schemas.microsoft.com/office/drawing/2014/main" id="{66BE9437-9A05-0390-30D4-977BCCDD2B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904" y="1821466"/>
            <a:ext cx="5089946" cy="37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7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77D4C184-B17D-114E-C4B7-957415729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17558" y="1726755"/>
            <a:ext cx="7555831" cy="3974896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8137F4C7-82DF-2495-7D7D-E10F87A0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49000" y="1726754"/>
            <a:ext cx="5419238" cy="3958012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F19C5BD7-D4C2-5B06-CFE5-41995A13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1726752"/>
            <a:ext cx="5485451" cy="3958012"/>
          </a:xfr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8A11D15E-DDA4-7A1B-5D32-50A5DDB3C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2177762"/>
            <a:ext cx="5807601" cy="3427437"/>
          </a:xfr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CEFF6B66-4EFA-D6E2-5BD1-9C9F051E0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63475" y="1726752"/>
            <a:ext cx="5304764" cy="3958012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8B6AEE5-0DF8-31C3-A54E-3FD6D4EBC2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967" y="2069820"/>
            <a:ext cx="5460999" cy="3480457"/>
          </a:xfrm>
          <a:prstGeom prst="rect">
            <a:avLst/>
          </a:prstGeom>
        </p:spPr>
      </p:pic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738D2F7C-958A-E0D5-0FF8-44D8F94C0B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9727" y="2050430"/>
            <a:ext cx="5600697" cy="348045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42C02F2-951D-C38D-256E-BD7FF999DDB3}"/>
              </a:ext>
            </a:extLst>
          </p:cNvPr>
          <p:cNvSpPr txBox="1"/>
          <p:nvPr/>
        </p:nvSpPr>
        <p:spPr>
          <a:xfrm>
            <a:off x="1288526" y="4724400"/>
            <a:ext cx="5548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2,2 %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B4DE324-A14E-C9A1-AA3F-0DDC58FA7461}"/>
              </a:ext>
            </a:extLst>
          </p:cNvPr>
          <p:cNvSpPr txBox="1"/>
          <p:nvPr/>
        </p:nvSpPr>
        <p:spPr>
          <a:xfrm>
            <a:off x="1981200" y="3780699"/>
            <a:ext cx="660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42, 5 %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14EBED2-AECC-BAE7-69F9-ACC42ED23B20}"/>
              </a:ext>
            </a:extLst>
          </p:cNvPr>
          <p:cNvSpPr txBox="1"/>
          <p:nvPr/>
        </p:nvSpPr>
        <p:spPr>
          <a:xfrm>
            <a:off x="2762519" y="3870960"/>
            <a:ext cx="660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30,7 %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7EF4CD-289C-C3DD-46D2-95D4FF82D0A8}"/>
              </a:ext>
            </a:extLst>
          </p:cNvPr>
          <p:cNvSpPr txBox="1"/>
          <p:nvPr/>
        </p:nvSpPr>
        <p:spPr>
          <a:xfrm>
            <a:off x="3538800" y="4328161"/>
            <a:ext cx="673589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12,3 %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B3B78E3-4015-C45E-7929-47960F2870F9}"/>
              </a:ext>
            </a:extLst>
          </p:cNvPr>
          <p:cNvSpPr txBox="1"/>
          <p:nvPr/>
        </p:nvSpPr>
        <p:spPr>
          <a:xfrm>
            <a:off x="4286527" y="4693622"/>
            <a:ext cx="45878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5,0 %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01D9024-26E2-2F5B-2EDF-E64EA62A3A12}"/>
              </a:ext>
            </a:extLst>
          </p:cNvPr>
          <p:cNvSpPr txBox="1"/>
          <p:nvPr/>
        </p:nvSpPr>
        <p:spPr>
          <a:xfrm>
            <a:off x="5036646" y="4602481"/>
            <a:ext cx="45878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7,3 %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3A183D-70D9-0113-0C7F-327462AD8F3A}"/>
              </a:ext>
            </a:extLst>
          </p:cNvPr>
          <p:cNvSpPr txBox="1"/>
          <p:nvPr/>
        </p:nvSpPr>
        <p:spPr>
          <a:xfrm>
            <a:off x="6957326" y="4724400"/>
            <a:ext cx="45878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4,1 %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E4462A-DCA3-CE39-6E4D-E46C2FC90E39}"/>
              </a:ext>
            </a:extLst>
          </p:cNvPr>
          <p:cNvSpPr txBox="1"/>
          <p:nvPr/>
        </p:nvSpPr>
        <p:spPr>
          <a:xfrm>
            <a:off x="7679208" y="3614481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39,8 %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373F548-DCC3-5C75-8C60-FBB238E04A3E}"/>
              </a:ext>
            </a:extLst>
          </p:cNvPr>
          <p:cNvSpPr txBox="1"/>
          <p:nvPr/>
        </p:nvSpPr>
        <p:spPr>
          <a:xfrm>
            <a:off x="8428979" y="4041003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29,9 %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4BDEC06-266A-398A-92D2-DC3F00222051}"/>
              </a:ext>
            </a:extLst>
          </p:cNvPr>
          <p:cNvSpPr txBox="1"/>
          <p:nvPr/>
        </p:nvSpPr>
        <p:spPr>
          <a:xfrm>
            <a:off x="9193603" y="4189661"/>
            <a:ext cx="6319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18,6 %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584CE8A-7EAB-2CAD-E0BB-58C1CA0F1F17}"/>
              </a:ext>
            </a:extLst>
          </p:cNvPr>
          <p:cNvSpPr txBox="1"/>
          <p:nvPr/>
        </p:nvSpPr>
        <p:spPr>
          <a:xfrm>
            <a:off x="10038866" y="4693622"/>
            <a:ext cx="45878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900" dirty="0"/>
              <a:t>5,9 %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777994-350C-5ACE-90E8-9ACFC9ABC1B5}"/>
              </a:ext>
            </a:extLst>
          </p:cNvPr>
          <p:cNvSpPr txBox="1"/>
          <p:nvPr/>
        </p:nvSpPr>
        <p:spPr>
          <a:xfrm>
            <a:off x="10803957" y="4709010"/>
            <a:ext cx="45878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1,8 %</a:t>
            </a:r>
          </a:p>
        </p:txBody>
      </p:sp>
    </p:spTree>
    <p:extLst>
      <p:ext uri="{BB962C8B-B14F-4D97-AF65-F5344CB8AC3E}">
        <p14:creationId xmlns:p14="http://schemas.microsoft.com/office/powerpoint/2010/main" val="368915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Lernprogramme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88E8F61-0483-E134-D853-AA23944673F7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51338EFD-79A2-86B7-2DCB-2F1B04888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096000" y="2458013"/>
            <a:ext cx="5460999" cy="3366005"/>
          </a:xfr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77D4C184-B17D-114E-C4B7-957415729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117558" y="1726755"/>
            <a:ext cx="7555831" cy="3974896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8137F4C7-82DF-2495-7D7D-E10F87A07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49000" y="1726754"/>
            <a:ext cx="5419238" cy="3958012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F19C5BD7-D4C2-5B06-CFE5-41995A13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1726752"/>
            <a:ext cx="5485451" cy="3958012"/>
          </a:xfr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8A11D15E-DDA4-7A1B-5D32-50A5DDB3C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35000" y="2177762"/>
            <a:ext cx="5807601" cy="3427437"/>
          </a:xfr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CEFF6B66-4EFA-D6E2-5BD1-9C9F051E0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663475" y="1726752"/>
            <a:ext cx="5304764" cy="3958012"/>
          </a:xfrm>
        </p:spPr>
      </p:pic>
      <p:pic>
        <p:nvPicPr>
          <p:cNvPr id="13" name="Inhaltsplatzhalter 3">
            <a:extLst>
              <a:ext uri="{FF2B5EF4-FFF2-40B4-BE49-F238E27FC236}">
                <a16:creationId xmlns:a16="http://schemas.microsoft.com/office/drawing/2014/main" id="{3ADBD758-9B65-D975-6E92-595412027D11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55" y="1775378"/>
            <a:ext cx="7366769" cy="402272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0F0996B-21DD-FD99-1D2A-D50FDE890195}"/>
              </a:ext>
            </a:extLst>
          </p:cNvPr>
          <p:cNvSpPr txBox="1"/>
          <p:nvPr/>
        </p:nvSpPr>
        <p:spPr>
          <a:xfrm>
            <a:off x="5672250" y="5701651"/>
            <a:ext cx="18787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n=24 Pflegepersonen</a:t>
            </a:r>
          </a:p>
        </p:txBody>
      </p:sp>
    </p:spTree>
    <p:extLst>
      <p:ext uri="{BB962C8B-B14F-4D97-AF65-F5344CB8AC3E}">
        <p14:creationId xmlns:p14="http://schemas.microsoft.com/office/powerpoint/2010/main" val="3266655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0EF5D21B-A75B-1D98-69F4-22938774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000" y="2149727"/>
            <a:ext cx="5378870" cy="3653934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E5FE36CC-6308-13E7-AA25-02BACB25E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951764" y="2050428"/>
            <a:ext cx="5605235" cy="3633372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55873478-A6C0-3D8B-4CE1-3A74B22F0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924340" y="2050426"/>
            <a:ext cx="5632659" cy="3633372"/>
          </a:xfr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0D8C856D-D6B7-7931-E627-DB14D77A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951764" y="2070992"/>
            <a:ext cx="5632659" cy="3633372"/>
          </a:xfr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4E36DCE0-88FE-B672-FBD0-28E09E4D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5924340" y="2070992"/>
            <a:ext cx="5660083" cy="3498578"/>
          </a:xfrm>
        </p:spPr>
      </p:pic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641F8E3A-B367-9F9D-456B-102443286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1764" y="2272310"/>
            <a:ext cx="5886450" cy="34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1F0A48-BC42-038C-6649-CCFC2FC02EA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523589"/>
            <a:ext cx="6450330" cy="33409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25E3B70-CBA2-1EF6-1AE0-9B95071FFAF7}"/>
              </a:ext>
            </a:extLst>
          </p:cNvPr>
          <p:cNvSpPr txBox="1"/>
          <p:nvPr/>
        </p:nvSpPr>
        <p:spPr>
          <a:xfrm>
            <a:off x="6051968" y="5522312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n = 45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37110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9CC18803-DD80-46D5-6E35-0E20D419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6096000" y="2462556"/>
            <a:ext cx="5431971" cy="3334098"/>
          </a:xfr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23827FF4-E3D2-89B3-CD3C-5F45C0EE9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6096000" y="2462555"/>
            <a:ext cx="5431971" cy="3406433"/>
          </a:xfrm>
        </p:spPr>
      </p:pic>
      <p:pic>
        <p:nvPicPr>
          <p:cNvPr id="16" name="Inhaltsplatzhalter 6">
            <a:extLst>
              <a:ext uri="{FF2B5EF4-FFF2-40B4-BE49-F238E27FC236}">
                <a16:creationId xmlns:a16="http://schemas.microsoft.com/office/drawing/2014/main" id="{0BDECDF8-C719-1E88-F186-B23BBEC08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6066971" y="2478678"/>
            <a:ext cx="5431971" cy="3406433"/>
          </a:xfr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43491756-3E6E-4EF1-713A-6E09E175B4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462555"/>
            <a:ext cx="5431971" cy="340643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E6B7E73-3319-7C78-AADF-CCF3ABFB41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003" y="2462555"/>
            <a:ext cx="5654047" cy="333409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561B5D0-2CE8-E633-4A3D-A01DC800D843}"/>
              </a:ext>
            </a:extLst>
          </p:cNvPr>
          <p:cNvSpPr txBox="1"/>
          <p:nvPr/>
        </p:nvSpPr>
        <p:spPr>
          <a:xfrm>
            <a:off x="1369027" y="4896177"/>
            <a:ext cx="45024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8,8%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1CA1AA-E646-8540-72A4-9EA2B91E5833}"/>
              </a:ext>
            </a:extLst>
          </p:cNvPr>
          <p:cNvSpPr txBox="1"/>
          <p:nvPr/>
        </p:nvSpPr>
        <p:spPr>
          <a:xfrm>
            <a:off x="2107214" y="4129604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36,3%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81A49CE-606A-3FFC-00BD-7B55720FA3FE}"/>
              </a:ext>
            </a:extLst>
          </p:cNvPr>
          <p:cNvSpPr txBox="1"/>
          <p:nvPr/>
        </p:nvSpPr>
        <p:spPr>
          <a:xfrm>
            <a:off x="2864452" y="434504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29,2%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616B06B-E2F9-4E7D-0F33-90B479839555}"/>
              </a:ext>
            </a:extLst>
          </p:cNvPr>
          <p:cNvSpPr txBox="1"/>
          <p:nvPr/>
        </p:nvSpPr>
        <p:spPr>
          <a:xfrm>
            <a:off x="3635977" y="478845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13,3%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1CCDD15-3460-9979-7F5C-16AC9886CCB5}"/>
              </a:ext>
            </a:extLst>
          </p:cNvPr>
          <p:cNvSpPr txBox="1"/>
          <p:nvPr/>
        </p:nvSpPr>
        <p:spPr>
          <a:xfrm>
            <a:off x="4414063" y="4995273"/>
            <a:ext cx="43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1,3%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9C61D52-2DF9-DEDD-56F5-8B36121AA487}"/>
              </a:ext>
            </a:extLst>
          </p:cNvPr>
          <p:cNvSpPr txBox="1"/>
          <p:nvPr/>
        </p:nvSpPr>
        <p:spPr>
          <a:xfrm>
            <a:off x="5207603" y="4829334"/>
            <a:ext cx="468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11,3%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F1A1558-12D3-48D7-CDC2-45AAE7462C9E}"/>
              </a:ext>
            </a:extLst>
          </p:cNvPr>
          <p:cNvSpPr txBox="1"/>
          <p:nvPr/>
        </p:nvSpPr>
        <p:spPr>
          <a:xfrm>
            <a:off x="9972481" y="5111621"/>
            <a:ext cx="43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1,0%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B0EAEDF-587B-E7B9-CCA2-A510B4E3B770}"/>
              </a:ext>
            </a:extLst>
          </p:cNvPr>
          <p:cNvSpPr txBox="1"/>
          <p:nvPr/>
        </p:nvSpPr>
        <p:spPr>
          <a:xfrm>
            <a:off x="9183195" y="4875144"/>
            <a:ext cx="468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12,0%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EB5734A-ED69-2800-D702-F6C7AD7000C2}"/>
              </a:ext>
            </a:extLst>
          </p:cNvPr>
          <p:cNvSpPr txBox="1"/>
          <p:nvPr/>
        </p:nvSpPr>
        <p:spPr>
          <a:xfrm>
            <a:off x="8414953" y="4452770"/>
            <a:ext cx="468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28,9%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C3ACD0C-F7AA-C295-E1C6-A2DB89D2A270}"/>
              </a:ext>
            </a:extLst>
          </p:cNvPr>
          <p:cNvSpPr txBox="1"/>
          <p:nvPr/>
        </p:nvSpPr>
        <p:spPr>
          <a:xfrm>
            <a:off x="7697101" y="4058049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43,0%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DC60092-7322-3736-F86A-CFAE3CC9026E}"/>
              </a:ext>
            </a:extLst>
          </p:cNvPr>
          <p:cNvSpPr txBox="1"/>
          <p:nvPr/>
        </p:nvSpPr>
        <p:spPr>
          <a:xfrm>
            <a:off x="6984014" y="4929287"/>
            <a:ext cx="43705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9,3%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0A22E9E-8BB0-3D38-483B-C9376B6B840A}"/>
              </a:ext>
            </a:extLst>
          </p:cNvPr>
          <p:cNvSpPr txBox="1"/>
          <p:nvPr/>
        </p:nvSpPr>
        <p:spPr>
          <a:xfrm>
            <a:off x="10695287" y="5003899"/>
            <a:ext cx="43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5,8%</a:t>
            </a:r>
          </a:p>
        </p:txBody>
      </p:sp>
    </p:spTree>
    <p:extLst>
      <p:ext uri="{BB962C8B-B14F-4D97-AF65-F5344CB8AC3E}">
        <p14:creationId xmlns:p14="http://schemas.microsoft.com/office/powerpoint/2010/main" val="1497904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38A5007E-6727-A2EB-16B5-1F18C2DB8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600162" y="2029868"/>
            <a:ext cx="6827413" cy="3873093"/>
          </a:xfr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BD6B83D2-CA92-EAC8-2EC8-A0E01077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638262" y="2194560"/>
            <a:ext cx="6827413" cy="3728962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9C132BFC-AAA6-621A-062B-B2C4677DF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C34B45B-F5BC-81EF-4E3A-216E0AAE9CDB}"/>
              </a:ext>
            </a:extLst>
          </p:cNvPr>
          <p:cNvSpPr txBox="1"/>
          <p:nvPr/>
        </p:nvSpPr>
        <p:spPr>
          <a:xfrm>
            <a:off x="6051968" y="5522312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n = 22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368726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8925C08F-B28F-9638-9AAD-1D6E63FA5D51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EACC03-7879-84E1-EA09-503F00050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7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970F8936-6ACA-2428-1EDD-36990D172F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87CF24-D110-FA2F-06BD-A09586812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5F1D2B7-FC29-2BC7-F7D0-63CB8E50FFA5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B1E01F9-53C7-7D08-6D99-7AA8EF05A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875091"/>
              </p:ext>
            </p:extLst>
          </p:nvPr>
        </p:nvGraphicFramePr>
        <p:xfrm>
          <a:off x="5074464" y="1960887"/>
          <a:ext cx="6566535" cy="45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EC483727-5AC7-961F-8675-32335E00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464" y="1383702"/>
            <a:ext cx="6482535" cy="465418"/>
          </a:xfrm>
        </p:spPr>
        <p:txBody>
          <a:bodyPr/>
          <a:lstStyle/>
          <a:p>
            <a:pPr algn="ctr"/>
            <a:r>
              <a:rPr lang="de-DE" sz="2400" dirty="0"/>
              <a:t>Implizierte Inhalte</a:t>
            </a:r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E1E1128-48B3-9165-564B-128B7B628283}"/>
              </a:ext>
            </a:extLst>
          </p:cNvPr>
          <p:cNvSpPr/>
          <p:nvPr/>
        </p:nvSpPr>
        <p:spPr>
          <a:xfrm>
            <a:off x="421641" y="1849120"/>
            <a:ext cx="4018279" cy="4866629"/>
          </a:xfrm>
          <a:prstGeom prst="round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Deskriptive </a:t>
            </a:r>
            <a:r>
              <a:rPr lang="de-D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quantitative Forschung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Online-Fragebogenerhebung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Insgesamt drei Fragebögen, adressiert an: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1. Pädagogische Fachkräfte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2. </a:t>
            </a:r>
            <a:r>
              <a:rPr lang="de-D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Führungs</a:t>
            </a: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kräfte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(3. Pflegepersonen</a:t>
            </a:r>
            <a:r>
              <a:rPr lang="de-D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de-D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Beteiligung von ca.</a:t>
            </a:r>
            <a:r>
              <a:rPr lang="de-DE" sz="180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900</a:t>
            </a: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Fachkräften (bundesweit)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Umsetzung</a:t>
            </a:r>
            <a:r>
              <a:rPr lang="de-DE" sz="180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mittels Online- Tool </a:t>
            </a:r>
            <a:r>
              <a:rPr lang="de-DE" sz="1800" i="1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Lime Survey</a:t>
            </a:r>
            <a:endParaRPr lang="de-DE" sz="1800" i="0" baseline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1800" i="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Auswertungen der Ergebnisse durch SPSS, Version 23</a:t>
            </a:r>
            <a:endParaRPr lang="de-DE" sz="1800" i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DAA4C05-A5FD-B7A6-95FC-8B4EFF4F2CA5}"/>
              </a:ext>
            </a:extLst>
          </p:cNvPr>
          <p:cNvSpPr txBox="1">
            <a:spLocks/>
          </p:cNvSpPr>
          <p:nvPr/>
        </p:nvSpPr>
        <p:spPr>
          <a:xfrm>
            <a:off x="683905" y="1395804"/>
            <a:ext cx="3491855" cy="4654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400" dirty="0"/>
              <a:t>Methodik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1946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F53F0D4F-C9C8-B70A-BBFD-35CD86E2F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9" y="2270822"/>
            <a:ext cx="5227865" cy="36685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11556C5-1863-A741-53A8-86520544D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86" y="2270822"/>
            <a:ext cx="5983314" cy="3668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9D4211-E56C-E36F-39AE-45A0C2CD7821}"/>
              </a:ext>
            </a:extLst>
          </p:cNvPr>
          <p:cNvSpPr txBox="1"/>
          <p:nvPr/>
        </p:nvSpPr>
        <p:spPr>
          <a:xfrm>
            <a:off x="7003065" y="378782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52,0%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17A08C-B3AB-38AC-19A6-985A2F82567E}"/>
              </a:ext>
            </a:extLst>
          </p:cNvPr>
          <p:cNvSpPr txBox="1"/>
          <p:nvPr/>
        </p:nvSpPr>
        <p:spPr>
          <a:xfrm>
            <a:off x="8143757" y="4492676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19,1%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90E1011-F8D0-68AA-57BA-CF89DE8924A7}"/>
              </a:ext>
            </a:extLst>
          </p:cNvPr>
          <p:cNvSpPr txBox="1"/>
          <p:nvPr/>
        </p:nvSpPr>
        <p:spPr>
          <a:xfrm>
            <a:off x="9250224" y="4492676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22,4%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790B64A-17B3-6B64-5B40-CAC1B8169AA0}"/>
              </a:ext>
            </a:extLst>
          </p:cNvPr>
          <p:cNvSpPr txBox="1"/>
          <p:nvPr/>
        </p:nvSpPr>
        <p:spPr>
          <a:xfrm>
            <a:off x="10288697" y="4793398"/>
            <a:ext cx="4301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6,6%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9C663C-DFDC-D929-758B-263A286E8A69}"/>
              </a:ext>
            </a:extLst>
          </p:cNvPr>
          <p:cNvSpPr txBox="1"/>
          <p:nvPr/>
        </p:nvSpPr>
        <p:spPr>
          <a:xfrm>
            <a:off x="1249964" y="3824616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72,2%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0762EF-E0D5-F6E9-38D8-FE0A692367C3}"/>
              </a:ext>
            </a:extLst>
          </p:cNvPr>
          <p:cNvSpPr txBox="1"/>
          <p:nvPr/>
        </p:nvSpPr>
        <p:spPr>
          <a:xfrm>
            <a:off x="2443277" y="393233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64,8%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526475E-19CE-4A06-CBF1-7995C29B77E8}"/>
              </a:ext>
            </a:extLst>
          </p:cNvPr>
          <p:cNvSpPr txBox="1"/>
          <p:nvPr/>
        </p:nvSpPr>
        <p:spPr>
          <a:xfrm>
            <a:off x="3688364" y="407921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58,3%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1B98CC9-8E38-EF15-B194-B03A4D5B2C66}"/>
              </a:ext>
            </a:extLst>
          </p:cNvPr>
          <p:cNvSpPr txBox="1"/>
          <p:nvPr/>
        </p:nvSpPr>
        <p:spPr>
          <a:xfrm>
            <a:off x="4897558" y="490112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4,6%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012C47B-003D-42B3-ABB7-516BCF901917}"/>
              </a:ext>
            </a:extLst>
          </p:cNvPr>
          <p:cNvSpPr txBox="1"/>
          <p:nvPr/>
        </p:nvSpPr>
        <p:spPr>
          <a:xfrm>
            <a:off x="1227745" y="3352204"/>
            <a:ext cx="29146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Mehrfachnennung möglich gewesen!</a:t>
            </a:r>
          </a:p>
        </p:txBody>
      </p:sp>
    </p:spTree>
    <p:extLst>
      <p:ext uri="{BB962C8B-B14F-4D97-AF65-F5344CB8AC3E}">
        <p14:creationId xmlns:p14="http://schemas.microsoft.com/office/powerpoint/2010/main" val="1162581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EED55CDA-7038-E2B4-75E6-2E3D77374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2712456" y="2215054"/>
            <a:ext cx="6827413" cy="3649496"/>
          </a:xfr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969E89CE-8BDB-5A51-4641-A3785D567F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60FB461-69ED-B81D-6030-CFE28F97A685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11</a:t>
            </a:r>
          </a:p>
        </p:txBody>
      </p:sp>
    </p:spTree>
    <p:extLst>
      <p:ext uri="{BB962C8B-B14F-4D97-AF65-F5344CB8AC3E}">
        <p14:creationId xmlns:p14="http://schemas.microsoft.com/office/powerpoint/2010/main" val="158605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75C203ED-2A80-CD77-1B24-6EA67ACBD7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161406"/>
            <a:ext cx="5146221" cy="34823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CD7FD7-3327-0667-C236-15F28926F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625" y="2161405"/>
            <a:ext cx="5905518" cy="348238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3DAF631-F1B5-0EED-0863-416C4A79274A}"/>
              </a:ext>
            </a:extLst>
          </p:cNvPr>
          <p:cNvSpPr txBox="1"/>
          <p:nvPr/>
        </p:nvSpPr>
        <p:spPr>
          <a:xfrm>
            <a:off x="7088789" y="461519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14,8%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E54CC8E-370C-A4F7-AE9D-BFF18D516624}"/>
              </a:ext>
            </a:extLst>
          </p:cNvPr>
          <p:cNvSpPr txBox="1"/>
          <p:nvPr/>
        </p:nvSpPr>
        <p:spPr>
          <a:xfrm>
            <a:off x="8185524" y="397108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37,8%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8D38325-8633-0B83-AB3C-112C30A2F7D2}"/>
              </a:ext>
            </a:extLst>
          </p:cNvPr>
          <p:cNvSpPr txBox="1"/>
          <p:nvPr/>
        </p:nvSpPr>
        <p:spPr>
          <a:xfrm>
            <a:off x="9156300" y="3755644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44,0%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40D3A0-DAC8-F1C2-1350-DACC961967B2}"/>
              </a:ext>
            </a:extLst>
          </p:cNvPr>
          <p:cNvSpPr txBox="1"/>
          <p:nvPr/>
        </p:nvSpPr>
        <p:spPr>
          <a:xfrm>
            <a:off x="10188065" y="480403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3,4%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9471811-D208-14D6-B4C1-49DABC7EA61D}"/>
              </a:ext>
            </a:extLst>
          </p:cNvPr>
          <p:cNvSpPr txBox="1"/>
          <p:nvPr/>
        </p:nvSpPr>
        <p:spPr>
          <a:xfrm>
            <a:off x="1378552" y="484161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5,4%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45E5668-2B42-C5C6-7E39-1F0487459DD2}"/>
              </a:ext>
            </a:extLst>
          </p:cNvPr>
          <p:cNvSpPr txBox="1"/>
          <p:nvPr/>
        </p:nvSpPr>
        <p:spPr>
          <a:xfrm>
            <a:off x="2620257" y="4334203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29,6%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C26A797-B1A1-F2A0-D2DB-62F3A4A28951}"/>
              </a:ext>
            </a:extLst>
          </p:cNvPr>
          <p:cNvSpPr txBox="1"/>
          <p:nvPr/>
        </p:nvSpPr>
        <p:spPr>
          <a:xfrm>
            <a:off x="3796406" y="3794876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52,9%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F57B9D6-5D7A-C638-50EA-9B98966E91C0}"/>
              </a:ext>
            </a:extLst>
          </p:cNvPr>
          <p:cNvSpPr txBox="1"/>
          <p:nvPr/>
        </p:nvSpPr>
        <p:spPr>
          <a:xfrm>
            <a:off x="5003152" y="4696313"/>
            <a:ext cx="4403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12,1%</a:t>
            </a:r>
          </a:p>
        </p:txBody>
      </p:sp>
    </p:spTree>
    <p:extLst>
      <p:ext uri="{BB962C8B-B14F-4D97-AF65-F5344CB8AC3E}">
        <p14:creationId xmlns:p14="http://schemas.microsoft.com/office/powerpoint/2010/main" val="121113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1A190737-4A50-FAF4-20F2-BC0207E44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B9597B5-FE2A-3CFA-1284-F6A8161D771F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22</a:t>
            </a:r>
          </a:p>
        </p:txBody>
      </p:sp>
    </p:spTree>
    <p:extLst>
      <p:ext uri="{BB962C8B-B14F-4D97-AF65-F5344CB8AC3E}">
        <p14:creationId xmlns:p14="http://schemas.microsoft.com/office/powerpoint/2010/main" val="405711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Online-Unterricht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9D09340-F1C4-0721-DCD9-82A3458B9811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5ED5B606-2B71-8289-FB6A-8DB0DD8A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29868"/>
            <a:ext cx="5378867" cy="3653934"/>
          </a:xfrm>
        </p:spPr>
      </p:pic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3C0D0C9F-03E9-C5C3-A191-55C5E2D4A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6178132" y="2050430"/>
            <a:ext cx="5455068" cy="3633372"/>
          </a:xfr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D6D7CF8D-8775-AA67-56FE-AEA46F928D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5008" y="2264034"/>
            <a:ext cx="5399314" cy="349526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EC19EB5-535C-9B38-E380-6F7F18FB7C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191" y="2264033"/>
            <a:ext cx="5922538" cy="34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12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Internetzugang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E6EB5F4-B101-0030-395F-C75040DAB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C6069C76-D26F-4193-4FB3-72A331AAC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9987481-7A46-A3B1-BA01-1569A7FCA390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38</a:t>
            </a:r>
          </a:p>
        </p:txBody>
      </p:sp>
    </p:spTree>
    <p:extLst>
      <p:ext uri="{BB962C8B-B14F-4D97-AF65-F5344CB8AC3E}">
        <p14:creationId xmlns:p14="http://schemas.microsoft.com/office/powerpoint/2010/main" val="614727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F3268930-A13F-2EC3-92B1-C6B274EBF6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645" y="2306438"/>
            <a:ext cx="5296828" cy="34318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691A9A-25E6-20FD-C85E-3CD3CB6B16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597" y="2306438"/>
            <a:ext cx="5815048" cy="34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6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BA601ED4-4189-8E4F-9311-F9B4D179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1D178E-479F-559F-F114-36A0D52C32AF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34</a:t>
            </a:r>
          </a:p>
        </p:txBody>
      </p:sp>
    </p:spTree>
    <p:extLst>
      <p:ext uri="{BB962C8B-B14F-4D97-AF65-F5344CB8AC3E}">
        <p14:creationId xmlns:p14="http://schemas.microsoft.com/office/powerpoint/2010/main" val="1916001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3D97ACF4-BCBB-9952-9ABA-C6A42F8B8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679" y="2312246"/>
            <a:ext cx="5674178" cy="351274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E9C8900-E762-10AB-CEF2-6A71A08D4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86" y="2268247"/>
            <a:ext cx="6031613" cy="35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3A6F6BB6-C451-1D01-A1B8-3EF38655E5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365253A-6555-6987-630F-5D93CABCE374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6</a:t>
            </a:r>
          </a:p>
        </p:txBody>
      </p:sp>
    </p:spTree>
    <p:extLst>
      <p:ext uri="{BB962C8B-B14F-4D97-AF65-F5344CB8AC3E}">
        <p14:creationId xmlns:p14="http://schemas.microsoft.com/office/powerpoint/2010/main" val="119038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752D9-0071-7BEA-D4FC-7CE49924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6097"/>
            <a:ext cx="12192000" cy="2620857"/>
          </a:xfrm>
          <a:solidFill>
            <a:schemeClr val="tx1">
              <a:alpha val="1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53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Ausgewählte Ergebnisse </a:t>
            </a:r>
            <a:r>
              <a:rPr lang="de-DE" sz="53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</a:t>
            </a:r>
            <a:br>
              <a:rPr lang="de-DE" sz="53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e-DE" sz="53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quantitativen Teils</a:t>
            </a:r>
            <a:endParaRPr lang="de-DE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C8B8E1-95DC-2D41-D04F-A95421DD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7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8F69F593-87B8-2C59-1E4B-92217019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98D98E-9202-97C8-4E9C-CFE4BD8FD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9302F8D-BD4E-F8C3-57EB-894A9B321063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4EFE844-B8F6-1302-4AD8-510A25B89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727160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0994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4877B000-A5AF-9587-C432-00F67D950E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07" y="2319786"/>
            <a:ext cx="5903408" cy="34823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E69D51-E12A-741A-E254-36A17918C1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1841" y="2319786"/>
            <a:ext cx="5915192" cy="34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3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D57CCA95-FED3-2CD0-BE6E-17A7CDF77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167340"/>
            <a:ext cx="4917621" cy="34371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1527D2E-9454-2CED-2513-3DC462B6CD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252" y="2167340"/>
            <a:ext cx="5840479" cy="34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9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AD53DE38-42ED-0670-AB9A-32B28D301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343" y="2526482"/>
            <a:ext cx="5731328" cy="31898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F4AC23-89C3-D597-2BA3-7E4264C09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226" y="2526482"/>
            <a:ext cx="5405086" cy="31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3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E22E22FE-B69A-8117-0CD9-280138FE9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C65BFA3-B09B-13EF-3338-BC708DAE56B5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42</a:t>
            </a:r>
          </a:p>
        </p:txBody>
      </p:sp>
    </p:spTree>
    <p:extLst>
      <p:ext uri="{BB962C8B-B14F-4D97-AF65-F5344CB8AC3E}">
        <p14:creationId xmlns:p14="http://schemas.microsoft.com/office/powerpoint/2010/main" val="3280125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F2C772A2-8987-CC68-83D0-3FE16DBFD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6546" y="2202287"/>
            <a:ext cx="5302425" cy="36064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74B997-4D43-0A07-9087-2B7AD72095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292" y="2202287"/>
            <a:ext cx="5853255" cy="360647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681E942-BD15-FD75-228B-BD829897A711}"/>
              </a:ext>
            </a:extLst>
          </p:cNvPr>
          <p:cNvSpPr txBox="1"/>
          <p:nvPr/>
        </p:nvSpPr>
        <p:spPr>
          <a:xfrm>
            <a:off x="1709944" y="462471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32,0%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4A1B8B-5352-EDA2-29DA-FA12323B6785}"/>
              </a:ext>
            </a:extLst>
          </p:cNvPr>
          <p:cNvSpPr txBox="1"/>
          <p:nvPr/>
        </p:nvSpPr>
        <p:spPr>
          <a:xfrm>
            <a:off x="3219919" y="3798072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93,4%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D1F795-076B-F5AD-BDEA-7E18C20AC2A5}"/>
              </a:ext>
            </a:extLst>
          </p:cNvPr>
          <p:cNvSpPr txBox="1"/>
          <p:nvPr/>
        </p:nvSpPr>
        <p:spPr>
          <a:xfrm>
            <a:off x="4757944" y="4840159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16,9%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297FC2-C99B-8A84-0422-66AC8CF5EC68}"/>
              </a:ext>
            </a:extLst>
          </p:cNvPr>
          <p:cNvSpPr txBox="1"/>
          <p:nvPr/>
        </p:nvSpPr>
        <p:spPr>
          <a:xfrm>
            <a:off x="7367410" y="462471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30,3%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B31114-C041-0871-29C7-725823F85924}"/>
              </a:ext>
            </a:extLst>
          </p:cNvPr>
          <p:cNvSpPr txBox="1"/>
          <p:nvPr/>
        </p:nvSpPr>
        <p:spPr>
          <a:xfrm>
            <a:off x="8797758" y="3798072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92,4%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46EDCC-4EE1-5AA9-E675-240C7077AFA6}"/>
              </a:ext>
            </a:extLst>
          </p:cNvPr>
          <p:cNvSpPr txBox="1"/>
          <p:nvPr/>
        </p:nvSpPr>
        <p:spPr>
          <a:xfrm>
            <a:off x="10249332" y="4947881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10,4%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E82704A-733A-1DBE-F2D7-62E71B9FC9FE}"/>
              </a:ext>
            </a:extLst>
          </p:cNvPr>
          <p:cNvSpPr txBox="1"/>
          <p:nvPr/>
        </p:nvSpPr>
        <p:spPr>
          <a:xfrm>
            <a:off x="2155431" y="3167280"/>
            <a:ext cx="29146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Mehrfachnennung möglich gewesen!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92DCF4-1EB9-B872-031B-1ABE996146FC}"/>
              </a:ext>
            </a:extLst>
          </p:cNvPr>
          <p:cNvSpPr txBox="1"/>
          <p:nvPr/>
        </p:nvSpPr>
        <p:spPr>
          <a:xfrm>
            <a:off x="7963825" y="3131994"/>
            <a:ext cx="29146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Mehrfachnennung möglich gewesen!</a:t>
            </a:r>
          </a:p>
        </p:txBody>
      </p:sp>
    </p:spTree>
    <p:extLst>
      <p:ext uri="{BB962C8B-B14F-4D97-AF65-F5344CB8AC3E}">
        <p14:creationId xmlns:p14="http://schemas.microsoft.com/office/powerpoint/2010/main" val="2394576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8A6EC256-D245-0985-EF4C-C8A54A9D3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732" y="2309242"/>
            <a:ext cx="5440639" cy="32578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C2BA897-9D8C-D719-D10E-3FD5659FD9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004" y="2309241"/>
            <a:ext cx="5524728" cy="32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4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7B0E1B5F-FD1C-D1E5-7030-D306E1C9C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C3776D-34E9-469D-0CCE-9F4C06D2A435}"/>
              </a:ext>
            </a:extLst>
          </p:cNvPr>
          <p:cNvSpPr txBox="1"/>
          <p:nvPr/>
        </p:nvSpPr>
        <p:spPr>
          <a:xfrm>
            <a:off x="5680876" y="5701651"/>
            <a:ext cx="581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41</a:t>
            </a:r>
          </a:p>
        </p:txBody>
      </p:sp>
    </p:spTree>
    <p:extLst>
      <p:ext uri="{BB962C8B-B14F-4D97-AF65-F5344CB8AC3E}">
        <p14:creationId xmlns:p14="http://schemas.microsoft.com/office/powerpoint/2010/main" val="934856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B5FD668D-4AF3-64F8-55BC-C45D14EE18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171" y="1854428"/>
            <a:ext cx="7405007" cy="40227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8C92FC6-B958-AC4A-F7BE-20EA3E878ECB}"/>
              </a:ext>
            </a:extLst>
          </p:cNvPr>
          <p:cNvSpPr txBox="1"/>
          <p:nvPr/>
        </p:nvSpPr>
        <p:spPr>
          <a:xfrm>
            <a:off x="5577359" y="5770880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399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C0008E-DA05-BF35-1410-79053854BB45}"/>
              </a:ext>
            </a:extLst>
          </p:cNvPr>
          <p:cNvSpPr txBox="1"/>
          <p:nvPr/>
        </p:nvSpPr>
        <p:spPr>
          <a:xfrm>
            <a:off x="4763575" y="497401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18%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CE2272-89A8-729E-957A-B549D95DB777}"/>
              </a:ext>
            </a:extLst>
          </p:cNvPr>
          <p:cNvSpPr txBox="1"/>
          <p:nvPr/>
        </p:nvSpPr>
        <p:spPr>
          <a:xfrm>
            <a:off x="5215943" y="4401671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43 %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0AD9F2-C1DD-8360-2B5E-7A6097227BDF}"/>
              </a:ext>
            </a:extLst>
          </p:cNvPr>
          <p:cNvSpPr txBox="1"/>
          <p:nvPr/>
        </p:nvSpPr>
        <p:spPr>
          <a:xfrm>
            <a:off x="5215943" y="377553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39 %</a:t>
            </a:r>
          </a:p>
        </p:txBody>
      </p:sp>
    </p:spTree>
    <p:extLst>
      <p:ext uri="{BB962C8B-B14F-4D97-AF65-F5344CB8AC3E}">
        <p14:creationId xmlns:p14="http://schemas.microsoft.com/office/powerpoint/2010/main" val="1734538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 Gerätenutzung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D34320B0-C2D7-C8B3-9084-E27732DE31AE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852BB772-3485-1951-2C21-C2FB015939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7542" y="1876153"/>
            <a:ext cx="8735786" cy="40227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F574EC5-C764-E914-439B-9BF12C1B73CD}"/>
              </a:ext>
            </a:extLst>
          </p:cNvPr>
          <p:cNvSpPr txBox="1"/>
          <p:nvPr/>
        </p:nvSpPr>
        <p:spPr>
          <a:xfrm>
            <a:off x="5315039" y="377414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10,5 %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7BB2D3E-CCB9-0C6D-64EB-03A17DDAC6E7}"/>
              </a:ext>
            </a:extLst>
          </p:cNvPr>
          <p:cNvSpPr txBox="1"/>
          <p:nvPr/>
        </p:nvSpPr>
        <p:spPr>
          <a:xfrm>
            <a:off x="5935435" y="4993342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24 %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27C36B-E428-9F67-1FFB-245B3020206E}"/>
              </a:ext>
            </a:extLst>
          </p:cNvPr>
          <p:cNvSpPr txBox="1"/>
          <p:nvPr/>
        </p:nvSpPr>
        <p:spPr>
          <a:xfrm>
            <a:off x="7637929" y="4347882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65 %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CC3E8BF-F556-1348-1ABC-2258584E2ABB}"/>
              </a:ext>
            </a:extLst>
          </p:cNvPr>
          <p:cNvSpPr txBox="1"/>
          <p:nvPr/>
        </p:nvSpPr>
        <p:spPr>
          <a:xfrm>
            <a:off x="6207084" y="5770880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399</a:t>
            </a:r>
          </a:p>
        </p:txBody>
      </p:sp>
    </p:spTree>
    <p:extLst>
      <p:ext uri="{BB962C8B-B14F-4D97-AF65-F5344CB8AC3E}">
        <p14:creationId xmlns:p14="http://schemas.microsoft.com/office/powerpoint/2010/main" val="3640743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761244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73D3B9-9364-AE25-B050-3864FCFEF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050429"/>
            <a:ext cx="10922000" cy="3852531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Zufriedenheit mit den Jugendämtern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Wünsche für Zusammenarbeit mit den Jugendämtern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Einfluss der Pandemie auf die Zusammenarbeit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Gründe für die negative Kontaktveränderung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02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BD86B0-A769-60F1-C72D-CD8765AD97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050429"/>
            <a:ext cx="10922000" cy="3852531"/>
          </a:xfrm>
        </p:spPr>
        <p:txBody>
          <a:bodyPr numCol="2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Demographische Daten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Lernmotivation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Homeschooling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Wünsche bzgl. des Lernens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Fördermaßnahmen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Lernprogramme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Online-Unterricht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Internetzugang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Gerätenutzung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413384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8205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Zufriedenheit mit den Jugendämtern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78698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A27D3037-79B0-5558-E4AA-DDB903C58D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3642" y="2359232"/>
            <a:ext cx="5328420" cy="34034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AC71800-4713-5ABD-E700-833F2897CD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22" y="2359232"/>
            <a:ext cx="5766920" cy="34034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6BEE939-AB43-48AB-E63E-21C9E5658B64}"/>
              </a:ext>
            </a:extLst>
          </p:cNvPr>
          <p:cNvSpPr txBox="1"/>
          <p:nvPr/>
        </p:nvSpPr>
        <p:spPr>
          <a:xfrm>
            <a:off x="6855249" y="4650559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5,4%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223ACC3-BC25-8D36-B8AA-90C143CCD08B}"/>
              </a:ext>
            </a:extLst>
          </p:cNvPr>
          <p:cNvSpPr txBox="1"/>
          <p:nvPr/>
        </p:nvSpPr>
        <p:spPr>
          <a:xfrm>
            <a:off x="7593636" y="4276389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13,7%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0D9E300-766C-6FAC-1340-A94463547B5E}"/>
              </a:ext>
            </a:extLst>
          </p:cNvPr>
          <p:cNvSpPr txBox="1"/>
          <p:nvPr/>
        </p:nvSpPr>
        <p:spPr>
          <a:xfrm>
            <a:off x="8318653" y="3822004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23,0%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3CF93C-824C-6787-F0C8-65F80ED109E0}"/>
              </a:ext>
            </a:extLst>
          </p:cNvPr>
          <p:cNvSpPr txBox="1"/>
          <p:nvPr/>
        </p:nvSpPr>
        <p:spPr>
          <a:xfrm>
            <a:off x="9038132" y="3929726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22,0%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4CE9529-D219-7F14-FC72-5F7178757F80}"/>
              </a:ext>
            </a:extLst>
          </p:cNvPr>
          <p:cNvSpPr txBox="1"/>
          <p:nvPr/>
        </p:nvSpPr>
        <p:spPr>
          <a:xfrm>
            <a:off x="9733174" y="4276389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13,2%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5D05E36-41A3-25BA-DE03-130809CE073B}"/>
              </a:ext>
            </a:extLst>
          </p:cNvPr>
          <p:cNvSpPr txBox="1"/>
          <p:nvPr/>
        </p:nvSpPr>
        <p:spPr>
          <a:xfrm>
            <a:off x="10458823" y="3845501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22,7%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1F8C53-B498-CC41-E699-CD36CA9FEAD6}"/>
              </a:ext>
            </a:extLst>
          </p:cNvPr>
          <p:cNvSpPr txBox="1"/>
          <p:nvPr/>
        </p:nvSpPr>
        <p:spPr>
          <a:xfrm>
            <a:off x="1171288" y="4758281"/>
            <a:ext cx="4371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2,9%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4152ADB-6EF7-AE84-12A2-B317EC47D41B}"/>
              </a:ext>
            </a:extLst>
          </p:cNvPr>
          <p:cNvSpPr txBox="1"/>
          <p:nvPr/>
        </p:nvSpPr>
        <p:spPr>
          <a:xfrm>
            <a:off x="1946482" y="4475827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10,1%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717C7C4-B5F1-7369-DC73-A7F414E6EF76}"/>
              </a:ext>
            </a:extLst>
          </p:cNvPr>
          <p:cNvSpPr txBox="1"/>
          <p:nvPr/>
        </p:nvSpPr>
        <p:spPr>
          <a:xfrm>
            <a:off x="2721660" y="425946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15,9%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5AD2CDE-3F86-744A-3E57-0D9D3BDA8B4F}"/>
              </a:ext>
            </a:extLst>
          </p:cNvPr>
          <p:cNvSpPr txBox="1"/>
          <p:nvPr/>
        </p:nvSpPr>
        <p:spPr>
          <a:xfrm>
            <a:off x="3496838" y="4060945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21,0%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6F8D6BD-3C37-A07F-9F4A-1BFBF850FCDF}"/>
              </a:ext>
            </a:extLst>
          </p:cNvPr>
          <p:cNvSpPr txBox="1"/>
          <p:nvPr/>
        </p:nvSpPr>
        <p:spPr>
          <a:xfrm>
            <a:off x="4281654" y="3953223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23,2%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5E2F3A-FB18-0BF3-AC23-C7358929B0A0}"/>
              </a:ext>
            </a:extLst>
          </p:cNvPr>
          <p:cNvSpPr txBox="1"/>
          <p:nvPr/>
        </p:nvSpPr>
        <p:spPr>
          <a:xfrm>
            <a:off x="5072370" y="376430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26,8%</a:t>
            </a:r>
          </a:p>
        </p:txBody>
      </p:sp>
    </p:spTree>
    <p:extLst>
      <p:ext uri="{BB962C8B-B14F-4D97-AF65-F5344CB8AC3E}">
        <p14:creationId xmlns:p14="http://schemas.microsoft.com/office/powerpoint/2010/main" val="3577332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Zufriedenheit mit den Jugendämtern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DE7BA5D0-1100-BFE6-AB87-694081BF4F7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8" y="1846263"/>
            <a:ext cx="7232089" cy="40227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292B92F-C292-7AA8-B18F-EA2E2C1DF7BB}"/>
              </a:ext>
            </a:extLst>
          </p:cNvPr>
          <p:cNvSpPr txBox="1"/>
          <p:nvPr/>
        </p:nvSpPr>
        <p:spPr>
          <a:xfrm>
            <a:off x="5828340" y="5615072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38</a:t>
            </a:r>
          </a:p>
        </p:txBody>
      </p:sp>
    </p:spTree>
    <p:extLst>
      <p:ext uri="{BB962C8B-B14F-4D97-AF65-F5344CB8AC3E}">
        <p14:creationId xmlns:p14="http://schemas.microsoft.com/office/powerpoint/2010/main" val="3705833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Wünsche für Zusammenarbeit mit den Jugendämtern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2B82F052-D38B-3100-4170-7185AAE11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9216" y="2147348"/>
            <a:ext cx="5256026" cy="36553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926570-5A0E-B801-931A-E69038F6E3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562" y="2147347"/>
            <a:ext cx="5961703" cy="36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Wünsche für Zusammenarbeit mit den Jugendämtern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E7C0E4-ECA6-6454-5B23-CBBC376C2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8350" y="1845734"/>
            <a:ext cx="8115300" cy="40233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FDA4987-34DB-01F0-8A67-F007A5C94370}"/>
              </a:ext>
            </a:extLst>
          </p:cNvPr>
          <p:cNvSpPr txBox="1"/>
          <p:nvPr/>
        </p:nvSpPr>
        <p:spPr>
          <a:xfrm>
            <a:off x="5828340" y="5615072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50</a:t>
            </a:r>
          </a:p>
        </p:txBody>
      </p:sp>
    </p:spTree>
    <p:extLst>
      <p:ext uri="{BB962C8B-B14F-4D97-AF65-F5344CB8AC3E}">
        <p14:creationId xmlns:p14="http://schemas.microsoft.com/office/powerpoint/2010/main" val="75091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Einfluss der Pandemie auf die Zusammenarbeit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C799FF6A-28CE-C9FD-5D0F-08C588EE8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420" y="2320585"/>
            <a:ext cx="5525883" cy="32446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EE220E-6014-BC5D-D275-DC11CFFF4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42" y="2320585"/>
            <a:ext cx="5502343" cy="32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9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Gründe für die negative Kontaktveränderung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9">
            <a:extLst>
              <a:ext uri="{FF2B5EF4-FFF2-40B4-BE49-F238E27FC236}">
                <a16:creationId xmlns:a16="http://schemas.microsoft.com/office/drawing/2014/main" id="{965806C1-25F8-7FE8-4E18-A0E0D24C1E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4399" y="2173650"/>
            <a:ext cx="5314192" cy="34112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64CDFD-8DD8-1D48-F12A-497859FC3C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685" y="2173650"/>
            <a:ext cx="5567714" cy="341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5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090332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09BDA6-0E20-1DD2-8C23-8531A0549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050429"/>
            <a:ext cx="10922000" cy="3852531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Einfluss der Pandemie auf den Kontakt zur Peergroup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Gründe für verschlechterten Kontakt zur Peergroup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432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Einfluss der Pandemie auf den Kontakt zur Peergroup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417076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16EE66AD-3AF1-CC37-D0C6-A5F74916A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6997" y="2373433"/>
            <a:ext cx="5230286" cy="308421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9374FB-3F53-ACE1-005B-81B26D4586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865" y="2373433"/>
            <a:ext cx="5230286" cy="30842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F68C6A-A953-0B53-062E-25E31399B083}"/>
              </a:ext>
            </a:extLst>
          </p:cNvPr>
          <p:cNvSpPr txBox="1"/>
          <p:nvPr/>
        </p:nvSpPr>
        <p:spPr>
          <a:xfrm>
            <a:off x="7013852" y="4717698"/>
            <a:ext cx="4197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3,0%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FAE007-C1E2-9161-0F55-5D448B3D4B8F}"/>
              </a:ext>
            </a:extLst>
          </p:cNvPr>
          <p:cNvSpPr txBox="1"/>
          <p:nvPr/>
        </p:nvSpPr>
        <p:spPr>
          <a:xfrm>
            <a:off x="8148554" y="4455517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25,5%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950BE4-A551-2261-CF2E-A6F0BD07DD80}"/>
              </a:ext>
            </a:extLst>
          </p:cNvPr>
          <p:cNvSpPr txBox="1"/>
          <p:nvPr/>
        </p:nvSpPr>
        <p:spPr>
          <a:xfrm>
            <a:off x="9062312" y="3807817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65,2%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A59710-EC3A-F8F8-BEDF-37C7901F6D97}"/>
              </a:ext>
            </a:extLst>
          </p:cNvPr>
          <p:cNvSpPr txBox="1"/>
          <p:nvPr/>
        </p:nvSpPr>
        <p:spPr>
          <a:xfrm>
            <a:off x="10209985" y="470805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6,3%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8244546-1496-FCE4-10DA-6E28CBC46938}"/>
              </a:ext>
            </a:extLst>
          </p:cNvPr>
          <p:cNvSpPr txBox="1"/>
          <p:nvPr/>
        </p:nvSpPr>
        <p:spPr>
          <a:xfrm>
            <a:off x="1731101" y="4717698"/>
            <a:ext cx="4197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8,7%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5BEB60-1FCA-D6C0-A2B6-3195D8DC742E}"/>
              </a:ext>
            </a:extLst>
          </p:cNvPr>
          <p:cNvSpPr txBox="1"/>
          <p:nvPr/>
        </p:nvSpPr>
        <p:spPr>
          <a:xfrm>
            <a:off x="2765967" y="4563239"/>
            <a:ext cx="48124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23,2%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8BB3ED6-8379-0412-2453-9D4E580379C7}"/>
              </a:ext>
            </a:extLst>
          </p:cNvPr>
          <p:cNvSpPr txBox="1"/>
          <p:nvPr/>
        </p:nvSpPr>
        <p:spPr>
          <a:xfrm>
            <a:off x="3832026" y="4028138"/>
            <a:ext cx="47246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59,3%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5C6F41-C1F4-B2A7-0BD1-54DB7AC68E04}"/>
              </a:ext>
            </a:extLst>
          </p:cNvPr>
          <p:cNvSpPr txBox="1"/>
          <p:nvPr/>
        </p:nvSpPr>
        <p:spPr>
          <a:xfrm>
            <a:off x="4920650" y="4708058"/>
            <a:ext cx="4197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8,7%</a:t>
            </a:r>
          </a:p>
        </p:txBody>
      </p:sp>
    </p:spTree>
    <p:extLst>
      <p:ext uri="{BB962C8B-B14F-4D97-AF65-F5344CB8AC3E}">
        <p14:creationId xmlns:p14="http://schemas.microsoft.com/office/powerpoint/2010/main" val="27195304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Einfluss der Pandemie auf den Kontakt zur Peergroup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5EB83503-B7A2-7799-ADA3-CDDA1242E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2456" y="1846263"/>
            <a:ext cx="6827413" cy="40227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BAB628-9882-433A-DE1B-FB767A780582}"/>
              </a:ext>
            </a:extLst>
          </p:cNvPr>
          <p:cNvSpPr txBox="1"/>
          <p:nvPr/>
        </p:nvSpPr>
        <p:spPr>
          <a:xfrm>
            <a:off x="6113012" y="5615072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36</a:t>
            </a:r>
          </a:p>
        </p:txBody>
      </p:sp>
    </p:spTree>
    <p:extLst>
      <p:ext uri="{BB962C8B-B14F-4D97-AF65-F5344CB8AC3E}">
        <p14:creationId xmlns:p14="http://schemas.microsoft.com/office/powerpoint/2010/main" val="15567510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Gründe für verschlechterten Kontakt zur Peergroup</a:t>
            </a:r>
            <a:br>
              <a:rPr lang="de-DE" sz="3200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670B8533-2CB2-50E0-F6F0-6A706FBD4B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0448" y="2124871"/>
            <a:ext cx="4623707" cy="35828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25C4CA-0768-3358-2EF3-8EE519ACD2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616" y="2124871"/>
            <a:ext cx="5632061" cy="35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Demographische Daten – Tätigkeitsort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8620C6-4255-7438-7FBB-B4FB82BF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063" y="1961365"/>
            <a:ext cx="6043458" cy="3982173"/>
          </a:xfrm>
          <a:prstGeom prst="rect">
            <a:avLst/>
          </a:prstGeom>
        </p:spPr>
      </p:pic>
      <p:pic>
        <p:nvPicPr>
          <p:cNvPr id="11" name="Inhaltsplatzhalter 31">
            <a:extLst>
              <a:ext uri="{FF2B5EF4-FFF2-40B4-BE49-F238E27FC236}">
                <a16:creationId xmlns:a16="http://schemas.microsoft.com/office/drawing/2014/main" id="{A27D5FA2-2F71-9BBA-BA88-4BA6F76CB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" y="1961366"/>
            <a:ext cx="6043457" cy="3982172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2E2D3C6D-AAFE-FBE0-7610-50DB7C33D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492558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48530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Gründe für verschlechterten Kontakt zur Peergroup</a:t>
            </a:r>
            <a:br>
              <a:rPr lang="de-DE" sz="3200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5B82828B-7346-62F5-F6A5-E15FBE82A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2293" y="1866583"/>
            <a:ext cx="6827413" cy="40227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D676EB1-42A5-D984-EF00-686E09398E49}"/>
              </a:ext>
            </a:extLst>
          </p:cNvPr>
          <p:cNvSpPr txBox="1"/>
          <p:nvPr/>
        </p:nvSpPr>
        <p:spPr>
          <a:xfrm>
            <a:off x="6113012" y="5692708"/>
            <a:ext cx="9010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 = 24</a:t>
            </a:r>
          </a:p>
        </p:txBody>
      </p:sp>
    </p:spTree>
    <p:extLst>
      <p:ext uri="{BB962C8B-B14F-4D97-AF65-F5344CB8AC3E}">
        <p14:creationId xmlns:p14="http://schemas.microsoft.com/office/powerpoint/2010/main" val="1314777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35578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B9370C19-E138-6405-FBBC-8D5207AEC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000" y="2050429"/>
            <a:ext cx="10922000" cy="3852531"/>
          </a:xfrm>
        </p:spPr>
        <p:txBody>
          <a:bodyPr numCol="1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Kontakt zu den Herkunftsfamilien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Gründe für die Kontaktverschlechterung zu den Herkunftsfamilien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319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Kontakt zu den Herkunftsfamilien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24069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F6DE9652-3D49-2DB8-B3B2-F34C9EDA36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244" y="1846263"/>
            <a:ext cx="68218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4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sz="3200" dirty="0"/>
              <a:t>Gründe für die Kontaktverschlechterung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B9919D2-C691-9A2B-3B2D-904F9C7EB95D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nhaltsplatzhalter 11">
            <a:extLst>
              <a:ext uri="{FF2B5EF4-FFF2-40B4-BE49-F238E27FC236}">
                <a16:creationId xmlns:a16="http://schemas.microsoft.com/office/drawing/2014/main" id="{047756DC-6701-4440-9209-422AE4296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942" y="2225332"/>
            <a:ext cx="4724435" cy="33815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2AC27B-CE79-E644-7CC5-E5283B422A1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132"/>
          <a:stretch/>
        </p:blipFill>
        <p:spPr>
          <a:xfrm>
            <a:off x="612466" y="2225332"/>
            <a:ext cx="5616779" cy="3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751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752D9-0071-7BEA-D4FC-7CE49924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6097"/>
            <a:ext cx="12192000" cy="2620857"/>
          </a:xfrm>
          <a:solidFill>
            <a:schemeClr val="tx1">
              <a:alpha val="1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de-DE" sz="16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*Ein Nachtrag zum Ergebnisteil sowie ein interpretierender Diskussionsteil werden zeitnah ergänzt.</a:t>
            </a:r>
            <a:endParaRPr lang="de-DE" sz="16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C8B8E1-95DC-2D41-D04F-A95421DD6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7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8F69F593-87B8-2C59-1E4B-92217019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98D98E-9202-97C8-4E9C-CFE4BD8FD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9302F8D-BD4E-F8C3-57EB-894A9B321063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4EFE844-B8F6-1302-4AD8-510A25B89D8C}"/>
              </a:ext>
            </a:extLst>
          </p:cNvPr>
          <p:cNvGraphicFramePr/>
          <p:nvPr/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922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Demographische Daten – Arbeitsfelder/Wohnformen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nhaltsplatzhalter 4">
            <a:extLst>
              <a:ext uri="{FF2B5EF4-FFF2-40B4-BE49-F238E27FC236}">
                <a16:creationId xmlns:a16="http://schemas.microsoft.com/office/drawing/2014/main" id="{355A0779-84E7-AE1C-C0A7-979392C52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84" y="2172008"/>
            <a:ext cx="5950580" cy="35060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415AF4-DAFA-B77A-6FB9-21646E8DD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6431" y="2158857"/>
            <a:ext cx="5909616" cy="3532393"/>
          </a:xfrm>
          <a:prstGeom prst="rect">
            <a:avLst/>
          </a:prstGeom>
        </p:spPr>
      </p:pic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12BC7E3-5726-C762-0F92-753050C2F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446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Lernmotivation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nhaltsplatzhalter 12">
            <a:extLst>
              <a:ext uri="{FF2B5EF4-FFF2-40B4-BE49-F238E27FC236}">
                <a16:creationId xmlns:a16="http://schemas.microsoft.com/office/drawing/2014/main" id="{B72A319E-920F-0135-66A9-6A20F1783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4" y="2192418"/>
            <a:ext cx="5666210" cy="34741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CE1EFF3-831B-8D08-A1F9-E5E3DD644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441" y="2172098"/>
            <a:ext cx="5956505" cy="35124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B6FFDC-B121-00FC-0C6A-14FC037CA5F5}"/>
              </a:ext>
            </a:extLst>
          </p:cNvPr>
          <p:cNvSpPr txBox="1"/>
          <p:nvPr/>
        </p:nvSpPr>
        <p:spPr>
          <a:xfrm>
            <a:off x="7131652" y="380143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67,8 %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301D13-E401-3564-7BE1-708E92F2E726}"/>
              </a:ext>
            </a:extLst>
          </p:cNvPr>
          <p:cNvSpPr txBox="1"/>
          <p:nvPr/>
        </p:nvSpPr>
        <p:spPr>
          <a:xfrm>
            <a:off x="8395879" y="4684710"/>
            <a:ext cx="5227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16,8  %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BEA032C-9B15-DD26-C8D5-E738835A219D}"/>
              </a:ext>
            </a:extLst>
          </p:cNvPr>
          <p:cNvSpPr txBox="1"/>
          <p:nvPr/>
        </p:nvSpPr>
        <p:spPr>
          <a:xfrm>
            <a:off x="9561116" y="4835758"/>
            <a:ext cx="4692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8,5 %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FF06379-3C0E-5B9C-E646-CE8BFF53F079}"/>
              </a:ext>
            </a:extLst>
          </p:cNvPr>
          <p:cNvSpPr txBox="1"/>
          <p:nvPr/>
        </p:nvSpPr>
        <p:spPr>
          <a:xfrm>
            <a:off x="10741531" y="4870284"/>
            <a:ext cx="46929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7,0 %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113620-9898-B04E-72AA-EC9B8BF2D6AF}"/>
              </a:ext>
            </a:extLst>
          </p:cNvPr>
          <p:cNvSpPr txBox="1"/>
          <p:nvPr/>
        </p:nvSpPr>
        <p:spPr>
          <a:xfrm>
            <a:off x="1359502" y="3821758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58,4%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EDBE28-DEAF-6E51-A14B-338E8C0C0BD2}"/>
              </a:ext>
            </a:extLst>
          </p:cNvPr>
          <p:cNvSpPr txBox="1"/>
          <p:nvPr/>
        </p:nvSpPr>
        <p:spPr>
          <a:xfrm>
            <a:off x="2508557" y="4694840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15,5%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7E32046-2AE2-7E3F-107F-10EBE2E5518D}"/>
              </a:ext>
            </a:extLst>
          </p:cNvPr>
          <p:cNvSpPr txBox="1"/>
          <p:nvPr/>
        </p:nvSpPr>
        <p:spPr>
          <a:xfrm>
            <a:off x="4785916" y="4648673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17,0%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677B099-A8C2-6F6A-77D8-76AE22B6F5CE}"/>
              </a:ext>
            </a:extLst>
          </p:cNvPr>
          <p:cNvSpPr txBox="1"/>
          <p:nvPr/>
        </p:nvSpPr>
        <p:spPr>
          <a:xfrm>
            <a:off x="3658905" y="4811814"/>
            <a:ext cx="48358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9,1%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3B96ED07-437C-9342-D285-1E188CFA5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45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5EF6D-FF01-7FA0-3321-12EFC3D9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288430"/>
            <a:ext cx="10922000" cy="560690"/>
          </a:xfrm>
        </p:spPr>
        <p:txBody>
          <a:bodyPr/>
          <a:lstStyle/>
          <a:p>
            <a:r>
              <a:rPr lang="de-DE" dirty="0"/>
              <a:t>Lernmotivation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125A9E-3BD1-29BB-27C1-612D2D25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000" y="337751"/>
            <a:ext cx="1692000" cy="452788"/>
          </a:xfrm>
          <a:prstGeom prst="rect">
            <a:avLst/>
          </a:prstGeom>
        </p:spPr>
      </p:pic>
      <p:pic>
        <p:nvPicPr>
          <p:cNvPr id="5" name="Bild 4" descr="C:\Users\smyabela\AppData\Local\Microsoft\Windows\INetCache\Content.MSO\B17BEEF9.tmp">
            <a:extLst>
              <a:ext uri="{FF2B5EF4-FFF2-40B4-BE49-F238E27FC236}">
                <a16:creationId xmlns:a16="http://schemas.microsoft.com/office/drawing/2014/main" id="{6ECBC396-317B-497D-F9F0-B4E3F509EA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43" b="32556"/>
          <a:stretch/>
        </p:blipFill>
        <p:spPr bwMode="auto">
          <a:xfrm>
            <a:off x="683905" y="269502"/>
            <a:ext cx="2405857" cy="5892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5F73DC-3920-8296-50B2-B3D70175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05" y="226511"/>
            <a:ext cx="2038350" cy="800100"/>
          </a:xfrm>
          <a:prstGeom prst="rect">
            <a:avLst/>
          </a:prstGeom>
          <a:noFill/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822602D-4F78-62B6-F47F-0D916002C9EE}"/>
              </a:ext>
            </a:extLst>
          </p:cNvPr>
          <p:cNvCxnSpPr/>
          <p:nvPr/>
        </p:nvCxnSpPr>
        <p:spPr>
          <a:xfrm>
            <a:off x="-10160" y="1087120"/>
            <a:ext cx="1220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68B8A12-54B2-37AA-4BC6-70E30B82D52C}"/>
              </a:ext>
            </a:extLst>
          </p:cNvPr>
          <p:cNvSpPr/>
          <p:nvPr/>
        </p:nvSpPr>
        <p:spPr>
          <a:xfrm>
            <a:off x="10145028" y="6285017"/>
            <a:ext cx="596766" cy="3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Inhaltsplatzhalter 3">
            <a:extLst>
              <a:ext uri="{FF2B5EF4-FFF2-40B4-BE49-F238E27FC236}">
                <a16:creationId xmlns:a16="http://schemas.microsoft.com/office/drawing/2014/main" id="{E34E93B7-087A-BBAC-E26E-E4EB6CE669C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16" y="1846263"/>
            <a:ext cx="7105893" cy="40227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9F575DA-0550-3572-1E9B-AFADDDAAC43A}"/>
              </a:ext>
            </a:extLst>
          </p:cNvPr>
          <p:cNvSpPr txBox="1"/>
          <p:nvPr/>
        </p:nvSpPr>
        <p:spPr>
          <a:xfrm>
            <a:off x="5551222" y="5518770"/>
            <a:ext cx="145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/>
              <a:t>n = 36</a:t>
            </a:r>
          </a:p>
          <a:p>
            <a:pPr algn="ctr"/>
            <a:r>
              <a:rPr lang="de-DE" sz="1050" b="1" dirty="0"/>
              <a:t>Pflegepersonen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E44CDA51-D611-A892-D59B-2B5712769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16265"/>
              </p:ext>
            </p:extLst>
          </p:nvPr>
        </p:nvGraphicFramePr>
        <p:xfrm>
          <a:off x="683904" y="6104269"/>
          <a:ext cx="10873095" cy="38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3784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Office PowerPoint</Application>
  <PresentationFormat>Breitbild</PresentationFormat>
  <Paragraphs>490</Paragraphs>
  <Slides>64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71" baseType="lpstr">
      <vt:lpstr>Aptos</vt:lpstr>
      <vt:lpstr>Aptos Display</vt:lpstr>
      <vt:lpstr>Arial</vt:lpstr>
      <vt:lpstr>Calibri</vt:lpstr>
      <vt:lpstr>Roboto</vt:lpstr>
      <vt:lpstr>Roboto Condensed</vt:lpstr>
      <vt:lpstr>Office</vt:lpstr>
      <vt:lpstr>    Verbundforschungsprojekt JuPa ‚Soziale Teilhabe von Jugendlichen in stationären Jugendhilfe-Einrichtungen und Pflegefamilien in Zeiten von Pandemien ermöglichen‘ Laufzeit: 02/2023-01/2026 </vt:lpstr>
      <vt:lpstr>PowerPoint-Präsentation</vt:lpstr>
      <vt:lpstr>Implizierte Inhalte</vt:lpstr>
      <vt:lpstr>Ausgewählte Ergebnisse des  quantitativen Teils</vt:lpstr>
      <vt:lpstr>Übersicht</vt:lpstr>
      <vt:lpstr>Demographische Daten – Tätigkeitsort</vt:lpstr>
      <vt:lpstr>Demographische Daten – Arbeitsfelder/Wohnformen</vt:lpstr>
      <vt:lpstr>Lernmotivation</vt:lpstr>
      <vt:lpstr>Lernmotivation</vt:lpstr>
      <vt:lpstr>Homeschooling – Entwicklung während der Pandemie</vt:lpstr>
      <vt:lpstr>Homeschooling – Entwicklung während der Pandemie</vt:lpstr>
      <vt:lpstr>Wünsche bzgl. des Lernens</vt:lpstr>
      <vt:lpstr>Wünsche bzgl. des Lernens</vt:lpstr>
      <vt:lpstr>Wünsche bzgl. des Lernens – Zusammenfassung</vt:lpstr>
      <vt:lpstr>Fördermaßnahmen – Schule</vt:lpstr>
      <vt:lpstr>Fördermaßnahmen – Schule</vt:lpstr>
      <vt:lpstr>Fördermaßnahmen – Schule (Teilnahme)</vt:lpstr>
      <vt:lpstr>Fördermaßnahmen – Schule (Teilnahme)</vt:lpstr>
      <vt:lpstr>Fördermaßnahmen – Einrichtungen</vt:lpstr>
      <vt:lpstr>Lernprogramme</vt:lpstr>
      <vt:lpstr>Lernprogramme</vt:lpstr>
      <vt:lpstr>Lernprogramme </vt:lpstr>
      <vt:lpstr>Lernprogramme </vt:lpstr>
      <vt:lpstr>Lernprogramme </vt:lpstr>
      <vt:lpstr>Lernprogramme </vt:lpstr>
      <vt:lpstr>Online-Unterricht</vt:lpstr>
      <vt:lpstr>Online-Unterricht</vt:lpstr>
      <vt:lpstr>Online-Unterricht</vt:lpstr>
      <vt:lpstr>Online-Unterricht</vt:lpstr>
      <vt:lpstr>Online-Unterricht</vt:lpstr>
      <vt:lpstr>Online-Unterricht</vt:lpstr>
      <vt:lpstr>Online-Unterricht</vt:lpstr>
      <vt:lpstr>Online-Unterricht</vt:lpstr>
      <vt:lpstr>Online-Unterricht</vt:lpstr>
      <vt:lpstr>Internetzugang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 Gerätenutzung </vt:lpstr>
      <vt:lpstr>Übersicht</vt:lpstr>
      <vt:lpstr>Zufriedenheit mit den Jugendämtern </vt:lpstr>
      <vt:lpstr>Zufriedenheit mit den Jugendämtern </vt:lpstr>
      <vt:lpstr>Wünsche für Zusammenarbeit mit den Jugendämtern</vt:lpstr>
      <vt:lpstr>Wünsche für Zusammenarbeit mit den Jugendämtern</vt:lpstr>
      <vt:lpstr>Einfluss der Pandemie auf die Zusammenarbeit</vt:lpstr>
      <vt:lpstr>Gründe für die negative Kontaktveränderung</vt:lpstr>
      <vt:lpstr>Übersicht</vt:lpstr>
      <vt:lpstr>Einfluss der Pandemie auf den Kontakt zur Peergroup</vt:lpstr>
      <vt:lpstr>Einfluss der Pandemie auf den Kontakt zur Peergroup</vt:lpstr>
      <vt:lpstr>Gründe für verschlechterten Kontakt zur Peergroup </vt:lpstr>
      <vt:lpstr>Gründe für verschlechterten Kontakt zur Peergroup </vt:lpstr>
      <vt:lpstr>Übersicht</vt:lpstr>
      <vt:lpstr>Kontakt zu den Herkunftsfamilien </vt:lpstr>
      <vt:lpstr>Gründe für die Kontaktverschlechterung </vt:lpstr>
      <vt:lpstr>*Ein Nachtrag zum Ergebnisteil sowie ein interpretierender Diskussionsteil werden zeitnah ergänzt.</vt:lpstr>
    </vt:vector>
  </TitlesOfParts>
  <Company>TU Dortmund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Belamkadem, Yasmin</dc:creator>
  <cp:lastModifiedBy>Belamkadem, Yasmin</cp:lastModifiedBy>
  <cp:revision>61</cp:revision>
  <dcterms:created xsi:type="dcterms:W3CDTF">2025-07-28T10:39:40Z</dcterms:created>
  <dcterms:modified xsi:type="dcterms:W3CDTF">2025-11-05T13:39:09Z</dcterms:modified>
</cp:coreProperties>
</file>